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2.xml" ContentType="application/inkml+xml"/>
  <Override PartName="/ppt/ink/ink13.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57" r:id="rId2"/>
    <p:sldId id="258" r:id="rId3"/>
    <p:sldId id="259" r:id="rId4"/>
    <p:sldId id="314" r:id="rId5"/>
    <p:sldId id="315" r:id="rId6"/>
    <p:sldId id="316"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318"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1" d="100"/>
          <a:sy n="71" d="100"/>
        </p:scale>
        <p:origin x="48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4T15:38:38.600"/>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5T09:32:36.777"/>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5T09:32:46.75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1 211,'56'-15,"1"2,1 3,0 2,1 3,-1 2,51 5,-92-2,0-2,0 0,0 0,-1-2,1 0,-1-1,0 0,4-3,16-9,-1-1,-1-1,0-2,-19 12,0 2,1 0,-1 1,2 1,-1 0,0 1,1 1,0 0,0 2,0 0,0 0,3 2,22 1,0 2,0 2,0 2,13 5,136 44,85 42,7 3,78 4,-269-81,-54-17,0-1,0-2,7-1,-9-1,-2 1,1 2,-1 1,2 2,12 4,0-3,1-1,0-2,0-3,1-2,8-2,-47 0,0 1,0 0,0 1,0 0,0 0,0 1,-1 1,0 0,0 0,0 1,0 0,-1 1,1 0,-1 1,-1-1,3 4,86 57,-48-34,42 36,-22-11,-8-7,16 19,-72-64,0 0,1 0,0-1,0 0,0-1,1 1,0-1,0 0,0-1,0 0,0 0,1 0,-1-1,8 1,35 3,0-2,0-2,46-4,-4 0,-83 1,0 0,0 0,1-1,-1 0,1 0,-1-1,-1 0,1-1,0 0,-1 0,0-1,0 0,-1 0,1-1,4-5,13-13,-1-1,-2-1,14-22,7-7,20-18,5 0,-42 47,1 1,1 2,1 1,12-7,-30 23,0 1,1 0,-1 1,1 0,0 1,0 0,0 1,6 0,-2 0,0-1,0-1,0 0,12-6,9-6,1 1,1 2,0 2,1 2,0 1,7 1,-22 5,0 2,0 0,-1 1,1 2,0 0,-1 2,0 1,0 0,0 2,20 10,-1 3,-1 2,-1 1,-1 3,-1 1,4 6,177 167,-179-161,139 130,33 31,45 68,-218-223,-3 2,-1 2,-2 1,-3 1,-2 2,0 7,3 12,5 13,18 26,-39-84,2 0,0-1,2-1,0-1,20 18,7-2,-30-27,0 1,-1 1,6 7,-17-17,-1 0,0 0,0 0,-1 1,1-1,-1 1,-1 0,1 0,-1 0,0 0,-1 0,1 4,7 127,-4-54,6 19,18 44,35 100,2 12,-52-197,5 28,23 62,-34-124,-1 1,-2 0,2 25,7 42,-3-43,-2 0,-3 0,-1 24,-5-51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5T09:43:07.60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5T09:43:24.49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4T14:02:07.92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4T14:02:09.318"/>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4T14:00:54.473"/>
    </inkml:context>
    <inkml:brush xml:id="br0">
      <inkml:brushProperty name="width" value="0.05" units="cm"/>
      <inkml:brushProperty name="height" value="0.05" units="cm"/>
      <inkml:brushProperty name="ignorePressure" value="1"/>
    </inkml:brush>
  </inkml:definitions>
  <inkml:trace contextRef="#ctx0" brushRef="#br0">141 8,'-4'2,"0"-1,0 1,0 0,1 0,-1 0,1 0,-1 0,1 1,0 0,0-1,-6 7,4-3,-7 4,1 1,1 1,-18 23,24-28,1 0,-1 0,1 0,0 1,1-1,0 1,0-1,1 1,-1 13,2 171,2-78,-2-104,1 0,0-1,0 1,1-1,0 1,0-1,1 0,0 0,1 0,0 0,6 10,-6-14,0 1,0-1,1 0,-1-1,1 1,0-1,1 0,-1 0,1 0,-1-1,1 0,0 0,0 0,0-1,1 0,-1 0,8 1,-1-1,0 0,1 0,-1-2,1 0,-1 0,1-1,-1-1,27-6,-34 6,-1 0,1 0,0-1,-1 0,1 0,-1 0,0-1,0 1,0-1,-1 0,1-1,-1 1,0-1,0 0,-1 0,1 0,-1 0,0-1,-1 1,1-1,2-10,0-8,-2 0,0-1,-2 1,-1-1,-4-36,1-9,4-29,-3-77,2 173,-1 0,1 1,-1-1,0 0,0 0,0 1,0-1,0 1,0-1,-1 1,0 0,1-1,-1 1,0 0,0 0,0 0,0 0,0 0,-1 1,1-1,0 1,-1-1,1 1,-1 0,0 0,1 0,-1 0,0 1,0-1,-3 0,-11-1,1 1,-1 1,0 0,-18 3,5-1,2-1,4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5T09:19:12.45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5T09:19:19.564"/>
    </inkml:context>
    <inkml:brush xml:id="br0">
      <inkml:brushProperty name="width" value="0.05" units="cm"/>
      <inkml:brushProperty name="height" value="0.05" units="cm"/>
      <inkml:brushProperty name="color" value="#E71224"/>
      <inkml:brushProperty name="ignorePressure" value="1"/>
    </inkml:brush>
  </inkml:definitions>
  <inkml:trace contextRef="#ctx0" brushRef="#br0">2 794,'-1'65,"3"0,3 0,3 0,3 1,-8-49,1 1,1-1,0-1,2 1,0-1,0 0,2 0,0-1,0-1,2 1,0-1,0-1,1 0,1-1,0 0,1-1,5 3,-11-9,0-1,1-1,-1 0,1 0,0 0,2-1,-5-1,-1 0,0 0,1 1,-1-1,0 1,0 0,0 1,0-1,0 1,-1 0,1 0,-1 0,0 1,0 0,0-1,0 1,0 2,19 34,-1 1,-1 5,-2-4,2 0,9 9,-17-31,0-1,1 0,1-1,9 8,-18-21,0 1,0-1,1 0,0-1,0 0,0 0,1 0,-1-1,1 0,0 0,0-1,0 0,0-1,5 1,51 1,1-2,29-5,-27 0,1 3,12 4,-57 1,0 2,0 0,-1 1,0 1,-1 1,0 1,10 7,36 15,-16-11,2-2,0-3,0-2,2-2,13-1,21-1,-1-5,83-5,-128 1,39 5,-44-2,0-2,34-2,663-15,-688 15,-47 0,19 0,0 0,0-2,14-2,-28 3,1 0,-1-1,0 0,0 0,0 0,0 0,0-1,0 0,0 0,-1 0,0 0,1-1,-1 0,0 0,-1 0,6-5,0 1,0 0,0 0,1 1,0 0,1 1,-1 0,1 1,0 0,1 1,-1 0,6-1,30-6,1 1,21-1,-55 9,199-22,1 10,145 10,-344 4,-1-2,1 0,0-1,-1 0,1-1,11-5,-8 3,0 0,0 2,1 0,4 0,139-5,-64 4,37-8,-102 8,-1-2,1-1,-2-1,1-1,-2-2,4-3,39-23,-1-2,7-10,-42 25,-1-2,-1-2,-2-1,22-25,-44 41,0 0,-1 0,0-1,-1 0,-1 0,0-1,-1 0,-1-1,1-4,-1-4,-1-1,-1 0,0 0,-3-1,0-21,-1-56,-3-107,2 202,0 1,0-1,-1 1,0 0,-1 0,0 0,0 0,-1 0,0 0,0 1,-1-1,-9-12,-1 1,-1 1,-4-3,3 3,1 0,1-1,-8-13,-12-27,16 25,-2 0,-1 2,-26-29,39 51,0 1,-1 0,0 0,0 1,-1 1,-1 0,1 0,-1 1,0 0,0 1,-1 1,1 0,-12-2,-37-2,0 3,0 2,0 3,-30 4,-25 0,-1333 2,1178-6,236 0,0-2,0-1,0-2,1-1,-5-2,19 2,0-1,1-1,-1 0,1-2,1 0,0-1,0 0,1-2,0-1,6 5,-1 0,0 1,0 0,-1 0,0 2,0 0,-1 0,0 1,0 1,-4-1,-2 2,0 0,0 1,0 2,0 0,0 1,1 1,-6 1,-54 13,2 2,0 4,-9 7,-58 18,101-35,-245 64,232-64,-1-4,1-2,-1-2,-14-3,58-1,0 0,0 0,0 2,0-1,0 2,1-1,-1 2,1 0,-1 0,-4 4,-71 26,-82 20,0 1,66-23,62-20,0 2,1 1,-25 14,51-20,-1-1,0 0,0-1,-1-1,1-1,-2 0,1-1,0-1,-1-1,-12 1,21-3,1 0,-1 1,0 1,0 0,1 0,-1 0,1 1,-1 0,1 1,-2 1,5-2,1-1,1 1,-1-1,0 1,1 0,-1 0,1 1,0-1,0 1,0 0,0-1,1 1,0 0,0 1,0-1,0 0,0 1,1-1,0 1,0 1,-23 146,23-129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5T09:19:24.18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1284,'1'-3,"0"0,0 0,0 0,0 0,1 0,-1 0,1 0,0 0,0 1,0-1,1-1,4-6,199-324,-11 14,-177 288,-1-1,-2-1,-1-1,-2 0,-2 0,-1-1,2-16,-2 7,2 0,2 2,2-1,15-27,-18 47,-3 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5T09:30:10.53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3,'83'-1,"-14"-1,37 6,-91-1,0 1,0 0,0 2,0-1,-1 2,0 0,0 0,-1 2,0 0,1 1,8 5,0-1,20 8,73 27,202 94,-166-63,-81-41,2-3,45 15,-13-18,-64-22,1 3,-1 1,14 8,-32-9,-20-13,0 1,0 0,0-1,0 1,1-1,-1 0,0 0,1 0,-1 0,0 0,1-1,-1 1,1-1,0 1,-1-1,1 0,-1 0,1 0,-1 0,1 0,0-1,-1 1,1-1,-1 0,0 0,1 0,-1 0,1 0,-1-1,9-2,-1-1,1 1,0 1,0 0,0 0,1 1,-1 1,9 0,99 2,-55 1,-59-1,79-1,-1 3,70 13,-108-10,-39-6,0 0,0 0,0 0,0 1,0 0,0 1,0-1,0 1,-1 0,1 0,-1 1,1 0,-1 0,0 0,0 0,0 1,0 0,-1 0,0 0,0 1,0-1,0 1,23 38,16 36,-26-46,1-1,2 0,1-1,7 5,9 9,8 7,27 25,-64-69,-1 1,0 1,0-1,-1 1,0 1,0-1,-2 1,1 0,-1 0,-1 0,0 0,1 6,5 16,-5-23,0 0,0 0,1-1,1 0,-1 0,1 0,1 0,0-1,0 0,0-1,2 1,21 18,2-1,13 6,4 4,16 14,255 203,-168-110,-144-135,-1-1,1 0,0 0,1-1,-1 0,1 0,0-1,0 0,1 0,-1-1,1-1,0 0,6 1,5 0,0 1,0 1,-1 1,0 1,8 4,-18-7,0 1,0 0,-1 1,0 0,0 0,0 1,-1 0,0 1,-1 0,1 0,2 5,13 37,-20-43,0 1,0-1,1 1,0-1,0 0,0 0,4 3,34 32,2-2,2-1,31 18,-40-29,4 3,2-1,1-3,2-1,0-3,1-1,44 13,-60-24,0 2,21 12,-34-15,0-1,0 0,1-2,0 0,1-1,-1-1,1-1,0-1,1 0,92 8,16 2,-108-12,-1 1,0 1,0 0,0 2,-1 1,0 0,0 1,11 6,28 17,-2 2,1 4,0 0,46 21,-93-53,0 2,-1-1,1 2,-1-1,-1 1,0 0,0 1,0 0,5 7,3 8,0 1,-2 0,0 3,3 5,-11-23,-1 1,0 0,1 0,1-1,7 8,-11-14,0 1,1-1,0-1,0 1,0 0,0-1,0 0,1 0,-1 0,1-1,-1 1,1-1,1 0,40 10,0 2,-1 3,-1 1,0 2,165 88,-56-25,-91-56,1-1,63 14,-73-24,0 2,-2 2,0 3,29 17,72 59,-127-82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5T09:30:24.17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B4E26-7699-4E01-86F1-A760C01DB06E}" type="datetimeFigureOut">
              <a:rPr lang="en-US" smtClean="0"/>
              <a:t>7/19/2023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7171B5-A8CA-4DA6-B069-1375775CFA6A}" type="slidenum">
              <a:rPr lang="en-US" smtClean="0"/>
              <a:t>‹#›</a:t>
            </a:fld>
            <a:endParaRPr lang="en-US"/>
          </a:p>
        </p:txBody>
      </p:sp>
    </p:spTree>
    <p:extLst>
      <p:ext uri="{BB962C8B-B14F-4D97-AF65-F5344CB8AC3E}">
        <p14:creationId xmlns:p14="http://schemas.microsoft.com/office/powerpoint/2010/main" val="731064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839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E781A648-C7AB-4842-8616-7BE6116DA05F}"/>
              </a:ext>
            </a:extLst>
          </p:cNvPr>
          <p:cNvSpPr>
            <a:spLocks noGrp="1" noChangeArrowheads="1"/>
          </p:cNvSpPr>
          <p:nvPr>
            <p:ph type="sldNum" sz="quarter" idx="5"/>
          </p:nvPr>
        </p:nvSpPr>
        <p:spPr>
          <a:ln/>
        </p:spPr>
        <p:txBody>
          <a:bodyPr/>
          <a:lstStyle/>
          <a:p>
            <a:fld id="{14156E75-7FE6-4B32-9ED3-837271790855}" type="slidenum">
              <a:rPr lang="en-US" altLang="en-US"/>
              <a:pPr/>
              <a:t>40</a:t>
            </a:fld>
            <a:endParaRPr lang="en-US" altLang="en-US"/>
          </a:p>
        </p:txBody>
      </p:sp>
      <p:sp>
        <p:nvSpPr>
          <p:cNvPr id="64514" name="Rectangle 2">
            <a:extLst>
              <a:ext uri="{FF2B5EF4-FFF2-40B4-BE49-F238E27FC236}">
                <a16:creationId xmlns="" xmlns:a16="http://schemas.microsoft.com/office/drawing/2014/main" id="{697E0D4B-385C-4536-953F-7E915AF59026}"/>
              </a:ext>
            </a:extLst>
          </p:cNvPr>
          <p:cNvSpPr>
            <a:spLocks noGrp="1" noRot="1" noChangeAspect="1" noChangeArrowheads="1" noTextEdit="1"/>
          </p:cNvSpPr>
          <p:nvPr>
            <p:ph type="sldImg"/>
          </p:nvPr>
        </p:nvSpPr>
        <p:spPr>
          <a:ln/>
        </p:spPr>
      </p:sp>
      <p:sp>
        <p:nvSpPr>
          <p:cNvPr id="64515" name="Rectangle 3">
            <a:extLst>
              <a:ext uri="{FF2B5EF4-FFF2-40B4-BE49-F238E27FC236}">
                <a16:creationId xmlns="" xmlns:a16="http://schemas.microsoft.com/office/drawing/2014/main" id="{A4A11F45-388C-4CA9-820A-29DE7DAFCAF5}"/>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00983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97860DEE-8A47-426B-8E0E-12D1A366938C}"/>
              </a:ext>
            </a:extLst>
          </p:cNvPr>
          <p:cNvSpPr>
            <a:spLocks noGrp="1" noChangeArrowheads="1"/>
          </p:cNvSpPr>
          <p:nvPr>
            <p:ph type="sldNum" sz="quarter" idx="5"/>
          </p:nvPr>
        </p:nvSpPr>
        <p:spPr>
          <a:ln/>
        </p:spPr>
        <p:txBody>
          <a:bodyPr/>
          <a:lstStyle/>
          <a:p>
            <a:fld id="{81D27DCC-9C29-4ADF-B1E5-E77265B3B3EE}" type="slidenum">
              <a:rPr lang="en-US" altLang="en-US"/>
              <a:pPr/>
              <a:t>41</a:t>
            </a:fld>
            <a:endParaRPr lang="en-US" altLang="en-US"/>
          </a:p>
        </p:txBody>
      </p:sp>
      <p:sp>
        <p:nvSpPr>
          <p:cNvPr id="65538" name="Rectangle 2">
            <a:extLst>
              <a:ext uri="{FF2B5EF4-FFF2-40B4-BE49-F238E27FC236}">
                <a16:creationId xmlns="" xmlns:a16="http://schemas.microsoft.com/office/drawing/2014/main" id="{C8703449-350B-4B3E-B105-D5DE44CF90E7}"/>
              </a:ext>
            </a:extLst>
          </p:cNvPr>
          <p:cNvSpPr>
            <a:spLocks noGrp="1" noRot="1" noChangeAspect="1" noChangeArrowheads="1" noTextEdit="1"/>
          </p:cNvSpPr>
          <p:nvPr>
            <p:ph type="sldImg"/>
          </p:nvPr>
        </p:nvSpPr>
        <p:spPr>
          <a:ln/>
        </p:spPr>
      </p:sp>
      <p:sp>
        <p:nvSpPr>
          <p:cNvPr id="65539" name="Rectangle 3">
            <a:extLst>
              <a:ext uri="{FF2B5EF4-FFF2-40B4-BE49-F238E27FC236}">
                <a16:creationId xmlns="" xmlns:a16="http://schemas.microsoft.com/office/drawing/2014/main" id="{7ABFD2FC-D4FD-4E71-AA96-55303AEA9B5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06706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8C75BA75-0226-4A72-A251-FEE7AF1106C7}"/>
              </a:ext>
            </a:extLst>
          </p:cNvPr>
          <p:cNvSpPr>
            <a:spLocks noGrp="1" noChangeArrowheads="1"/>
          </p:cNvSpPr>
          <p:nvPr>
            <p:ph type="sldNum" sz="quarter" idx="5"/>
          </p:nvPr>
        </p:nvSpPr>
        <p:spPr>
          <a:ln/>
        </p:spPr>
        <p:txBody>
          <a:bodyPr/>
          <a:lstStyle/>
          <a:p>
            <a:fld id="{31625109-CD4C-49B8-9F7C-43EACB4D4D37}" type="slidenum">
              <a:rPr lang="en-US" altLang="en-US"/>
              <a:pPr/>
              <a:t>42</a:t>
            </a:fld>
            <a:endParaRPr lang="en-US" altLang="en-US"/>
          </a:p>
        </p:txBody>
      </p:sp>
      <p:sp>
        <p:nvSpPr>
          <p:cNvPr id="66562" name="Rectangle 2">
            <a:extLst>
              <a:ext uri="{FF2B5EF4-FFF2-40B4-BE49-F238E27FC236}">
                <a16:creationId xmlns="" xmlns:a16="http://schemas.microsoft.com/office/drawing/2014/main" id="{DC173B56-47A0-4DF8-B9C4-6278591932E6}"/>
              </a:ext>
            </a:extLst>
          </p:cNvPr>
          <p:cNvSpPr>
            <a:spLocks noGrp="1" noRot="1" noChangeAspect="1" noChangeArrowheads="1" noTextEdit="1"/>
          </p:cNvSpPr>
          <p:nvPr>
            <p:ph type="sldImg"/>
          </p:nvPr>
        </p:nvSpPr>
        <p:spPr>
          <a:ln/>
        </p:spPr>
      </p:sp>
      <p:sp>
        <p:nvSpPr>
          <p:cNvPr id="66563" name="Rectangle 3">
            <a:extLst>
              <a:ext uri="{FF2B5EF4-FFF2-40B4-BE49-F238E27FC236}">
                <a16:creationId xmlns="" xmlns:a16="http://schemas.microsoft.com/office/drawing/2014/main" id="{3CE8EC4A-644D-4F91-ABA7-E6EAAC80E8C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517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8E755B41-D05C-4E31-B6DE-0D19189A0CA2}"/>
              </a:ext>
            </a:extLst>
          </p:cNvPr>
          <p:cNvSpPr>
            <a:spLocks noGrp="1" noChangeArrowheads="1"/>
          </p:cNvSpPr>
          <p:nvPr>
            <p:ph type="sldNum" sz="quarter" idx="5"/>
          </p:nvPr>
        </p:nvSpPr>
        <p:spPr>
          <a:ln/>
        </p:spPr>
        <p:txBody>
          <a:bodyPr/>
          <a:lstStyle/>
          <a:p>
            <a:fld id="{7A80E581-28AA-4573-8BC3-920A27C9FC5E}" type="slidenum">
              <a:rPr lang="en-US" altLang="en-US"/>
              <a:pPr/>
              <a:t>43</a:t>
            </a:fld>
            <a:endParaRPr lang="en-US" altLang="en-US"/>
          </a:p>
        </p:txBody>
      </p:sp>
      <p:sp>
        <p:nvSpPr>
          <p:cNvPr id="67586" name="Rectangle 2">
            <a:extLst>
              <a:ext uri="{FF2B5EF4-FFF2-40B4-BE49-F238E27FC236}">
                <a16:creationId xmlns="" xmlns:a16="http://schemas.microsoft.com/office/drawing/2014/main" id="{AF31AD83-5A55-4C80-A3B5-3B8E6853C884}"/>
              </a:ext>
            </a:extLst>
          </p:cNvPr>
          <p:cNvSpPr>
            <a:spLocks noGrp="1" noRot="1" noChangeAspect="1" noChangeArrowheads="1" noTextEdit="1"/>
          </p:cNvSpPr>
          <p:nvPr>
            <p:ph type="sldImg"/>
          </p:nvPr>
        </p:nvSpPr>
        <p:spPr>
          <a:ln/>
        </p:spPr>
      </p:sp>
      <p:sp>
        <p:nvSpPr>
          <p:cNvPr id="67587" name="Rectangle 3">
            <a:extLst>
              <a:ext uri="{FF2B5EF4-FFF2-40B4-BE49-F238E27FC236}">
                <a16:creationId xmlns="" xmlns:a16="http://schemas.microsoft.com/office/drawing/2014/main" id="{13010836-481A-4EA0-B438-9FEC6B2ADB17}"/>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41685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3812E49C-9394-4ACB-B9D9-7BE43B156AF6}"/>
              </a:ext>
            </a:extLst>
          </p:cNvPr>
          <p:cNvSpPr>
            <a:spLocks noGrp="1" noChangeArrowheads="1"/>
          </p:cNvSpPr>
          <p:nvPr>
            <p:ph type="sldNum" sz="quarter" idx="5"/>
          </p:nvPr>
        </p:nvSpPr>
        <p:spPr>
          <a:ln/>
        </p:spPr>
        <p:txBody>
          <a:bodyPr/>
          <a:lstStyle/>
          <a:p>
            <a:fld id="{A6CE7BCD-64CF-44AD-9FC2-133929574B62}" type="slidenum">
              <a:rPr lang="en-US" altLang="en-US"/>
              <a:pPr/>
              <a:t>44</a:t>
            </a:fld>
            <a:endParaRPr lang="en-US" altLang="en-US"/>
          </a:p>
        </p:txBody>
      </p:sp>
      <p:sp>
        <p:nvSpPr>
          <p:cNvPr id="68610" name="Rectangle 2">
            <a:extLst>
              <a:ext uri="{FF2B5EF4-FFF2-40B4-BE49-F238E27FC236}">
                <a16:creationId xmlns="" xmlns:a16="http://schemas.microsoft.com/office/drawing/2014/main" id="{C91E6D71-0AC4-40EF-B42B-B9A33779D10B}"/>
              </a:ext>
            </a:extLst>
          </p:cNvPr>
          <p:cNvSpPr>
            <a:spLocks noGrp="1" noRot="1" noChangeAspect="1" noChangeArrowheads="1" noTextEdit="1"/>
          </p:cNvSpPr>
          <p:nvPr>
            <p:ph type="sldImg"/>
          </p:nvPr>
        </p:nvSpPr>
        <p:spPr>
          <a:ln/>
        </p:spPr>
      </p:sp>
      <p:sp>
        <p:nvSpPr>
          <p:cNvPr id="68611" name="Rectangle 3">
            <a:extLst>
              <a:ext uri="{FF2B5EF4-FFF2-40B4-BE49-F238E27FC236}">
                <a16:creationId xmlns="" xmlns:a16="http://schemas.microsoft.com/office/drawing/2014/main" id="{2F148DE8-8672-4358-8A4E-51F643DA381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53435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FFBB4A5D-F2A7-489E-9270-ABA35050493A}"/>
              </a:ext>
            </a:extLst>
          </p:cNvPr>
          <p:cNvSpPr>
            <a:spLocks noGrp="1" noChangeArrowheads="1"/>
          </p:cNvSpPr>
          <p:nvPr>
            <p:ph type="sldNum" sz="quarter" idx="5"/>
          </p:nvPr>
        </p:nvSpPr>
        <p:spPr>
          <a:ln/>
        </p:spPr>
        <p:txBody>
          <a:bodyPr/>
          <a:lstStyle/>
          <a:p>
            <a:fld id="{C3CBDDCF-7B33-4540-A93E-53B448E938D3}" type="slidenum">
              <a:rPr lang="en-US" altLang="en-US"/>
              <a:pPr/>
              <a:t>45</a:t>
            </a:fld>
            <a:endParaRPr lang="en-US" altLang="en-US"/>
          </a:p>
        </p:txBody>
      </p:sp>
      <p:sp>
        <p:nvSpPr>
          <p:cNvPr id="69634" name="Rectangle 2">
            <a:extLst>
              <a:ext uri="{FF2B5EF4-FFF2-40B4-BE49-F238E27FC236}">
                <a16:creationId xmlns="" xmlns:a16="http://schemas.microsoft.com/office/drawing/2014/main" id="{E9068201-D1AE-4D57-8EDA-83D2CB23F437}"/>
              </a:ext>
            </a:extLst>
          </p:cNvPr>
          <p:cNvSpPr>
            <a:spLocks noGrp="1" noRot="1" noChangeAspect="1" noChangeArrowheads="1" noTextEdit="1"/>
          </p:cNvSpPr>
          <p:nvPr>
            <p:ph type="sldImg"/>
          </p:nvPr>
        </p:nvSpPr>
        <p:spPr>
          <a:ln/>
        </p:spPr>
      </p:sp>
      <p:sp>
        <p:nvSpPr>
          <p:cNvPr id="69635" name="Rectangle 3">
            <a:extLst>
              <a:ext uri="{FF2B5EF4-FFF2-40B4-BE49-F238E27FC236}">
                <a16:creationId xmlns="" xmlns:a16="http://schemas.microsoft.com/office/drawing/2014/main" id="{92B26F82-49CD-43BA-94DB-5BEA4B7F52B3}"/>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42590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69681EB0-F32F-4E23-B65D-3A0048F63F71}"/>
              </a:ext>
            </a:extLst>
          </p:cNvPr>
          <p:cNvSpPr>
            <a:spLocks noGrp="1" noChangeArrowheads="1"/>
          </p:cNvSpPr>
          <p:nvPr>
            <p:ph type="sldNum" sz="quarter" idx="5"/>
          </p:nvPr>
        </p:nvSpPr>
        <p:spPr>
          <a:ln/>
        </p:spPr>
        <p:txBody>
          <a:bodyPr/>
          <a:lstStyle/>
          <a:p>
            <a:fld id="{8AB31D3C-0F69-41DD-A59B-0F115D22719C}" type="slidenum">
              <a:rPr lang="en-US" altLang="en-US"/>
              <a:pPr/>
              <a:t>46</a:t>
            </a:fld>
            <a:endParaRPr lang="en-US" altLang="en-US"/>
          </a:p>
        </p:txBody>
      </p:sp>
      <p:sp>
        <p:nvSpPr>
          <p:cNvPr id="70658" name="Rectangle 2">
            <a:extLst>
              <a:ext uri="{FF2B5EF4-FFF2-40B4-BE49-F238E27FC236}">
                <a16:creationId xmlns="" xmlns:a16="http://schemas.microsoft.com/office/drawing/2014/main" id="{641724CD-AA2D-41DE-8F5D-003A0BE02F1B}"/>
              </a:ext>
            </a:extLst>
          </p:cNvPr>
          <p:cNvSpPr>
            <a:spLocks noGrp="1" noRot="1" noChangeAspect="1" noChangeArrowheads="1" noTextEdit="1"/>
          </p:cNvSpPr>
          <p:nvPr>
            <p:ph type="sldImg"/>
          </p:nvPr>
        </p:nvSpPr>
        <p:spPr>
          <a:ln/>
        </p:spPr>
      </p:sp>
      <p:sp>
        <p:nvSpPr>
          <p:cNvPr id="70659" name="Rectangle 3">
            <a:extLst>
              <a:ext uri="{FF2B5EF4-FFF2-40B4-BE49-F238E27FC236}">
                <a16:creationId xmlns="" xmlns:a16="http://schemas.microsoft.com/office/drawing/2014/main" id="{7E90D68F-B1B8-4084-806B-F7A3FB7AC16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69946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3F19164C-07F0-400B-8AF8-CF056C5962AD}"/>
              </a:ext>
            </a:extLst>
          </p:cNvPr>
          <p:cNvSpPr>
            <a:spLocks noGrp="1" noChangeArrowheads="1"/>
          </p:cNvSpPr>
          <p:nvPr>
            <p:ph type="sldNum" sz="quarter" idx="5"/>
          </p:nvPr>
        </p:nvSpPr>
        <p:spPr>
          <a:ln/>
        </p:spPr>
        <p:txBody>
          <a:bodyPr/>
          <a:lstStyle/>
          <a:p>
            <a:fld id="{6B0DC8A6-C045-4466-973F-9992FC32D791}" type="slidenum">
              <a:rPr lang="en-US" altLang="en-US"/>
              <a:pPr/>
              <a:t>47</a:t>
            </a:fld>
            <a:endParaRPr lang="en-US" altLang="en-US"/>
          </a:p>
        </p:txBody>
      </p:sp>
      <p:sp>
        <p:nvSpPr>
          <p:cNvPr id="71682" name="Rectangle 2">
            <a:extLst>
              <a:ext uri="{FF2B5EF4-FFF2-40B4-BE49-F238E27FC236}">
                <a16:creationId xmlns="" xmlns:a16="http://schemas.microsoft.com/office/drawing/2014/main" id="{6E3F30B9-60AB-4FC7-BA21-9071AC7BE606}"/>
              </a:ext>
            </a:extLst>
          </p:cNvPr>
          <p:cNvSpPr>
            <a:spLocks noGrp="1" noRot="1" noChangeAspect="1" noChangeArrowheads="1" noTextEdit="1"/>
          </p:cNvSpPr>
          <p:nvPr>
            <p:ph type="sldImg"/>
          </p:nvPr>
        </p:nvSpPr>
        <p:spPr>
          <a:ln/>
        </p:spPr>
      </p:sp>
      <p:sp>
        <p:nvSpPr>
          <p:cNvPr id="71683" name="Rectangle 3">
            <a:extLst>
              <a:ext uri="{FF2B5EF4-FFF2-40B4-BE49-F238E27FC236}">
                <a16:creationId xmlns="" xmlns:a16="http://schemas.microsoft.com/office/drawing/2014/main" id="{3213DBAD-86C5-421D-9038-BE2FCA02109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25385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207DB35E-200C-400B-8FA4-E3E6C46373BA}"/>
              </a:ext>
            </a:extLst>
          </p:cNvPr>
          <p:cNvSpPr>
            <a:spLocks noGrp="1" noChangeArrowheads="1"/>
          </p:cNvSpPr>
          <p:nvPr>
            <p:ph type="sldNum" sz="quarter" idx="5"/>
          </p:nvPr>
        </p:nvSpPr>
        <p:spPr>
          <a:ln/>
        </p:spPr>
        <p:txBody>
          <a:bodyPr/>
          <a:lstStyle/>
          <a:p>
            <a:fld id="{557CAA50-E5C7-4B79-B1EE-45C3DEA14A45}" type="slidenum">
              <a:rPr lang="en-US" altLang="en-US"/>
              <a:pPr/>
              <a:t>48</a:t>
            </a:fld>
            <a:endParaRPr lang="en-US" altLang="en-US"/>
          </a:p>
        </p:txBody>
      </p:sp>
      <p:sp>
        <p:nvSpPr>
          <p:cNvPr id="72706" name="Rectangle 2">
            <a:extLst>
              <a:ext uri="{FF2B5EF4-FFF2-40B4-BE49-F238E27FC236}">
                <a16:creationId xmlns="" xmlns:a16="http://schemas.microsoft.com/office/drawing/2014/main" id="{475C424F-1355-4FCE-8E9A-F658CBEE4160}"/>
              </a:ext>
            </a:extLst>
          </p:cNvPr>
          <p:cNvSpPr>
            <a:spLocks noGrp="1" noRot="1" noChangeAspect="1" noChangeArrowheads="1" noTextEdit="1"/>
          </p:cNvSpPr>
          <p:nvPr>
            <p:ph type="sldImg"/>
          </p:nvPr>
        </p:nvSpPr>
        <p:spPr>
          <a:ln/>
        </p:spPr>
      </p:sp>
      <p:sp>
        <p:nvSpPr>
          <p:cNvPr id="72707" name="Rectangle 3">
            <a:extLst>
              <a:ext uri="{FF2B5EF4-FFF2-40B4-BE49-F238E27FC236}">
                <a16:creationId xmlns="" xmlns:a16="http://schemas.microsoft.com/office/drawing/2014/main" id="{D0386FD5-C498-48E0-83EE-73F5C1498FB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4170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B1C88700-9FCF-4930-B8DC-42473CE18AB8}"/>
              </a:ext>
            </a:extLst>
          </p:cNvPr>
          <p:cNvSpPr>
            <a:spLocks noGrp="1" noChangeArrowheads="1"/>
          </p:cNvSpPr>
          <p:nvPr>
            <p:ph type="sldNum" sz="quarter" idx="5"/>
          </p:nvPr>
        </p:nvSpPr>
        <p:spPr>
          <a:ln/>
        </p:spPr>
        <p:txBody>
          <a:bodyPr/>
          <a:lstStyle/>
          <a:p>
            <a:fld id="{4A1CED51-8532-4E36-B314-8B28CB6C3472}" type="slidenum">
              <a:rPr lang="en-US" altLang="en-US"/>
              <a:pPr/>
              <a:t>49</a:t>
            </a:fld>
            <a:endParaRPr lang="en-US" altLang="en-US"/>
          </a:p>
        </p:txBody>
      </p:sp>
      <p:sp>
        <p:nvSpPr>
          <p:cNvPr id="73730" name="Rectangle 2">
            <a:extLst>
              <a:ext uri="{FF2B5EF4-FFF2-40B4-BE49-F238E27FC236}">
                <a16:creationId xmlns="" xmlns:a16="http://schemas.microsoft.com/office/drawing/2014/main" id="{6E7FB005-9579-4364-96D3-D41883C0BC64}"/>
              </a:ext>
            </a:extLst>
          </p:cNvPr>
          <p:cNvSpPr>
            <a:spLocks noGrp="1" noRot="1" noChangeAspect="1" noChangeArrowheads="1" noTextEdit="1"/>
          </p:cNvSpPr>
          <p:nvPr>
            <p:ph type="sldImg"/>
          </p:nvPr>
        </p:nvSpPr>
        <p:spPr>
          <a:ln/>
        </p:spPr>
      </p:sp>
      <p:sp>
        <p:nvSpPr>
          <p:cNvPr id="73731" name="Rectangle 3">
            <a:extLst>
              <a:ext uri="{FF2B5EF4-FFF2-40B4-BE49-F238E27FC236}">
                <a16:creationId xmlns="" xmlns:a16="http://schemas.microsoft.com/office/drawing/2014/main" id="{289095B5-952E-4C82-BF34-8355A107C07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29284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5424B4CF-AD14-44B5-9DDC-405773F01AB5}"/>
              </a:ext>
            </a:extLst>
          </p:cNvPr>
          <p:cNvSpPr>
            <a:spLocks noGrp="1" noChangeArrowheads="1"/>
          </p:cNvSpPr>
          <p:nvPr>
            <p:ph type="sldNum" sz="quarter" idx="5"/>
          </p:nvPr>
        </p:nvSpPr>
        <p:spPr>
          <a:ln/>
        </p:spPr>
        <p:txBody>
          <a:bodyPr/>
          <a:lstStyle/>
          <a:p>
            <a:fld id="{BF005A92-1BDD-4891-9E2A-6D9D61CE4BA6}" type="slidenum">
              <a:rPr lang="en-US" altLang="en-US"/>
              <a:pPr/>
              <a:t>32</a:t>
            </a:fld>
            <a:endParaRPr lang="en-US" altLang="en-US"/>
          </a:p>
        </p:txBody>
      </p:sp>
      <p:sp>
        <p:nvSpPr>
          <p:cNvPr id="53250" name="Rectangle 2">
            <a:extLst>
              <a:ext uri="{FF2B5EF4-FFF2-40B4-BE49-F238E27FC236}">
                <a16:creationId xmlns="" xmlns:a16="http://schemas.microsoft.com/office/drawing/2014/main" id="{F3E34D67-9B72-4525-ACB1-9EB4EDE26AE8}"/>
              </a:ext>
            </a:extLst>
          </p:cNvPr>
          <p:cNvSpPr>
            <a:spLocks noGrp="1" noRot="1" noChangeAspect="1" noChangeArrowheads="1" noTextEdit="1"/>
          </p:cNvSpPr>
          <p:nvPr>
            <p:ph type="sldImg"/>
          </p:nvPr>
        </p:nvSpPr>
        <p:spPr>
          <a:ln/>
        </p:spPr>
      </p:sp>
      <p:sp>
        <p:nvSpPr>
          <p:cNvPr id="53251" name="Rectangle 3">
            <a:extLst>
              <a:ext uri="{FF2B5EF4-FFF2-40B4-BE49-F238E27FC236}">
                <a16:creationId xmlns="" xmlns:a16="http://schemas.microsoft.com/office/drawing/2014/main" id="{CFD79C79-3C8A-4A51-B4B9-CCBAB030963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755016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F5149AC4-C429-4C7C-9295-B8A12F48265B}"/>
              </a:ext>
            </a:extLst>
          </p:cNvPr>
          <p:cNvSpPr>
            <a:spLocks noGrp="1" noChangeArrowheads="1"/>
          </p:cNvSpPr>
          <p:nvPr>
            <p:ph type="sldNum" sz="quarter" idx="5"/>
          </p:nvPr>
        </p:nvSpPr>
        <p:spPr>
          <a:ln/>
        </p:spPr>
        <p:txBody>
          <a:bodyPr/>
          <a:lstStyle/>
          <a:p>
            <a:fld id="{CB62F429-8A43-401B-B1C9-06C5BC7961FA}" type="slidenum">
              <a:rPr lang="en-US" altLang="en-US"/>
              <a:pPr/>
              <a:t>50</a:t>
            </a:fld>
            <a:endParaRPr lang="en-US" altLang="en-US"/>
          </a:p>
        </p:txBody>
      </p:sp>
      <p:sp>
        <p:nvSpPr>
          <p:cNvPr id="74754" name="Rectangle 2">
            <a:extLst>
              <a:ext uri="{FF2B5EF4-FFF2-40B4-BE49-F238E27FC236}">
                <a16:creationId xmlns="" xmlns:a16="http://schemas.microsoft.com/office/drawing/2014/main" id="{AAA019F2-9779-4DEE-B6D8-4DA325AA41C4}"/>
              </a:ext>
            </a:extLst>
          </p:cNvPr>
          <p:cNvSpPr>
            <a:spLocks noGrp="1" noRot="1" noChangeAspect="1" noChangeArrowheads="1" noTextEdit="1"/>
          </p:cNvSpPr>
          <p:nvPr>
            <p:ph type="sldImg"/>
          </p:nvPr>
        </p:nvSpPr>
        <p:spPr>
          <a:ln/>
        </p:spPr>
      </p:sp>
      <p:sp>
        <p:nvSpPr>
          <p:cNvPr id="74755" name="Rectangle 3">
            <a:extLst>
              <a:ext uri="{FF2B5EF4-FFF2-40B4-BE49-F238E27FC236}">
                <a16:creationId xmlns="" xmlns:a16="http://schemas.microsoft.com/office/drawing/2014/main" id="{34F1ECA9-FA80-4422-BAF9-B143B1BE9B3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40948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9305F5E5-A880-43D7-8869-D620F34C3CDB}"/>
              </a:ext>
            </a:extLst>
          </p:cNvPr>
          <p:cNvSpPr>
            <a:spLocks noGrp="1" noChangeArrowheads="1"/>
          </p:cNvSpPr>
          <p:nvPr>
            <p:ph type="sldNum" sz="quarter" idx="5"/>
          </p:nvPr>
        </p:nvSpPr>
        <p:spPr>
          <a:ln/>
        </p:spPr>
        <p:txBody>
          <a:bodyPr/>
          <a:lstStyle/>
          <a:p>
            <a:fld id="{85D47824-9D42-4C52-A119-398ABCB969A8}" type="slidenum">
              <a:rPr lang="en-US" altLang="en-US"/>
              <a:pPr/>
              <a:t>51</a:t>
            </a:fld>
            <a:endParaRPr lang="en-US" altLang="en-US"/>
          </a:p>
        </p:txBody>
      </p:sp>
      <p:sp>
        <p:nvSpPr>
          <p:cNvPr id="75778" name="Rectangle 2">
            <a:extLst>
              <a:ext uri="{FF2B5EF4-FFF2-40B4-BE49-F238E27FC236}">
                <a16:creationId xmlns="" xmlns:a16="http://schemas.microsoft.com/office/drawing/2014/main" id="{0C4EC857-E137-4261-B2A8-DE28AED13589}"/>
              </a:ext>
            </a:extLst>
          </p:cNvPr>
          <p:cNvSpPr>
            <a:spLocks noGrp="1" noRot="1" noChangeAspect="1" noChangeArrowheads="1" noTextEdit="1"/>
          </p:cNvSpPr>
          <p:nvPr>
            <p:ph type="sldImg"/>
          </p:nvPr>
        </p:nvSpPr>
        <p:spPr>
          <a:ln/>
        </p:spPr>
      </p:sp>
      <p:sp>
        <p:nvSpPr>
          <p:cNvPr id="75779" name="Rectangle 3">
            <a:extLst>
              <a:ext uri="{FF2B5EF4-FFF2-40B4-BE49-F238E27FC236}">
                <a16:creationId xmlns="" xmlns:a16="http://schemas.microsoft.com/office/drawing/2014/main" id="{64E01B01-F143-4FB2-9AA2-B742CF22F4F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46521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CFBC2811-A6DD-4BD8-91D4-AF7CC0885F18}"/>
              </a:ext>
            </a:extLst>
          </p:cNvPr>
          <p:cNvSpPr>
            <a:spLocks noGrp="1" noChangeArrowheads="1"/>
          </p:cNvSpPr>
          <p:nvPr>
            <p:ph type="sldNum" sz="quarter" idx="5"/>
          </p:nvPr>
        </p:nvSpPr>
        <p:spPr>
          <a:ln/>
        </p:spPr>
        <p:txBody>
          <a:bodyPr/>
          <a:lstStyle/>
          <a:p>
            <a:fld id="{1161CB5B-2157-4733-A418-E7DFB1263873}" type="slidenum">
              <a:rPr lang="en-US" altLang="en-US"/>
              <a:pPr/>
              <a:t>52</a:t>
            </a:fld>
            <a:endParaRPr lang="en-US" altLang="en-US"/>
          </a:p>
        </p:txBody>
      </p:sp>
      <p:sp>
        <p:nvSpPr>
          <p:cNvPr id="76802" name="Rectangle 2">
            <a:extLst>
              <a:ext uri="{FF2B5EF4-FFF2-40B4-BE49-F238E27FC236}">
                <a16:creationId xmlns="" xmlns:a16="http://schemas.microsoft.com/office/drawing/2014/main" id="{534D3715-AF34-48F3-960F-E208D94ED962}"/>
              </a:ext>
            </a:extLst>
          </p:cNvPr>
          <p:cNvSpPr>
            <a:spLocks noGrp="1" noRot="1" noChangeAspect="1" noChangeArrowheads="1" noTextEdit="1"/>
          </p:cNvSpPr>
          <p:nvPr>
            <p:ph type="sldImg"/>
          </p:nvPr>
        </p:nvSpPr>
        <p:spPr>
          <a:ln/>
        </p:spPr>
      </p:sp>
      <p:sp>
        <p:nvSpPr>
          <p:cNvPr id="76803" name="Rectangle 3">
            <a:extLst>
              <a:ext uri="{FF2B5EF4-FFF2-40B4-BE49-F238E27FC236}">
                <a16:creationId xmlns="" xmlns:a16="http://schemas.microsoft.com/office/drawing/2014/main" id="{38103D19-6E5F-40CB-BCBE-4A57777E3437}"/>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70167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E5FECFB5-28C1-4843-AE73-D05385D19490}"/>
              </a:ext>
            </a:extLst>
          </p:cNvPr>
          <p:cNvSpPr>
            <a:spLocks noGrp="1" noChangeArrowheads="1"/>
          </p:cNvSpPr>
          <p:nvPr>
            <p:ph type="sldNum" sz="quarter" idx="5"/>
          </p:nvPr>
        </p:nvSpPr>
        <p:spPr>
          <a:ln/>
        </p:spPr>
        <p:txBody>
          <a:bodyPr/>
          <a:lstStyle/>
          <a:p>
            <a:fld id="{CC18E580-BAD2-41AF-B25A-4F5FC259DD64}" type="slidenum">
              <a:rPr lang="en-US" altLang="en-US"/>
              <a:pPr/>
              <a:t>53</a:t>
            </a:fld>
            <a:endParaRPr lang="en-US" altLang="en-US"/>
          </a:p>
        </p:txBody>
      </p:sp>
      <p:sp>
        <p:nvSpPr>
          <p:cNvPr id="77826" name="Rectangle 2">
            <a:extLst>
              <a:ext uri="{FF2B5EF4-FFF2-40B4-BE49-F238E27FC236}">
                <a16:creationId xmlns="" xmlns:a16="http://schemas.microsoft.com/office/drawing/2014/main" id="{A5DF64E8-5E75-4AFA-990F-053AD6BEAA62}"/>
              </a:ext>
            </a:extLst>
          </p:cNvPr>
          <p:cNvSpPr>
            <a:spLocks noGrp="1" noRot="1" noChangeAspect="1" noChangeArrowheads="1" noTextEdit="1"/>
          </p:cNvSpPr>
          <p:nvPr>
            <p:ph type="sldImg"/>
          </p:nvPr>
        </p:nvSpPr>
        <p:spPr>
          <a:ln/>
        </p:spPr>
      </p:sp>
      <p:sp>
        <p:nvSpPr>
          <p:cNvPr id="77827" name="Rectangle 3">
            <a:extLst>
              <a:ext uri="{FF2B5EF4-FFF2-40B4-BE49-F238E27FC236}">
                <a16:creationId xmlns="" xmlns:a16="http://schemas.microsoft.com/office/drawing/2014/main" id="{29B14AD1-41E4-485A-A9C7-210EA841039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46374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A92ED902-D63C-4B89-BF10-48D288C73B8F}"/>
              </a:ext>
            </a:extLst>
          </p:cNvPr>
          <p:cNvSpPr>
            <a:spLocks noGrp="1" noChangeArrowheads="1"/>
          </p:cNvSpPr>
          <p:nvPr>
            <p:ph type="sldNum" sz="quarter" idx="5"/>
          </p:nvPr>
        </p:nvSpPr>
        <p:spPr>
          <a:ln/>
        </p:spPr>
        <p:txBody>
          <a:bodyPr/>
          <a:lstStyle/>
          <a:p>
            <a:fld id="{78EF4E35-C5BE-4A05-B7D7-6D620342F194}" type="slidenum">
              <a:rPr lang="en-US" altLang="en-US"/>
              <a:pPr/>
              <a:t>54</a:t>
            </a:fld>
            <a:endParaRPr lang="en-US" altLang="en-US"/>
          </a:p>
        </p:txBody>
      </p:sp>
      <p:sp>
        <p:nvSpPr>
          <p:cNvPr id="104450" name="Rectangle 2">
            <a:extLst>
              <a:ext uri="{FF2B5EF4-FFF2-40B4-BE49-F238E27FC236}">
                <a16:creationId xmlns="" xmlns:a16="http://schemas.microsoft.com/office/drawing/2014/main" id="{40095CA1-851E-4584-A52E-51C6B9839367}"/>
              </a:ext>
            </a:extLst>
          </p:cNvPr>
          <p:cNvSpPr>
            <a:spLocks noGrp="1" noRot="1" noChangeAspect="1" noChangeArrowheads="1" noTextEdit="1"/>
          </p:cNvSpPr>
          <p:nvPr>
            <p:ph type="sldImg"/>
          </p:nvPr>
        </p:nvSpPr>
        <p:spPr>
          <a:ln/>
        </p:spPr>
      </p:sp>
      <p:sp>
        <p:nvSpPr>
          <p:cNvPr id="104451" name="Rectangle 3">
            <a:extLst>
              <a:ext uri="{FF2B5EF4-FFF2-40B4-BE49-F238E27FC236}">
                <a16:creationId xmlns="" xmlns:a16="http://schemas.microsoft.com/office/drawing/2014/main" id="{51C03176-BD12-4BEE-9177-9B53E67C6AD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71765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64F1FFE0-9F79-499F-A108-67AF3882A5C6}"/>
              </a:ext>
            </a:extLst>
          </p:cNvPr>
          <p:cNvSpPr>
            <a:spLocks noGrp="1" noChangeArrowheads="1"/>
          </p:cNvSpPr>
          <p:nvPr>
            <p:ph type="sldNum" sz="quarter" idx="5"/>
          </p:nvPr>
        </p:nvSpPr>
        <p:spPr>
          <a:ln/>
        </p:spPr>
        <p:txBody>
          <a:bodyPr/>
          <a:lstStyle/>
          <a:p>
            <a:fld id="{1B381685-3C7E-4344-81A0-FE30AAECFE54}" type="slidenum">
              <a:rPr lang="en-US" altLang="en-US"/>
              <a:pPr/>
              <a:t>55</a:t>
            </a:fld>
            <a:endParaRPr lang="en-US" altLang="en-US"/>
          </a:p>
        </p:txBody>
      </p:sp>
      <p:sp>
        <p:nvSpPr>
          <p:cNvPr id="105474" name="Rectangle 2">
            <a:extLst>
              <a:ext uri="{FF2B5EF4-FFF2-40B4-BE49-F238E27FC236}">
                <a16:creationId xmlns="" xmlns:a16="http://schemas.microsoft.com/office/drawing/2014/main" id="{861DFC96-310B-4774-8C13-39F9B128491B}"/>
              </a:ext>
            </a:extLst>
          </p:cNvPr>
          <p:cNvSpPr>
            <a:spLocks noGrp="1" noRot="1" noChangeAspect="1" noChangeArrowheads="1" noTextEdit="1"/>
          </p:cNvSpPr>
          <p:nvPr>
            <p:ph type="sldImg"/>
          </p:nvPr>
        </p:nvSpPr>
        <p:spPr>
          <a:ln/>
        </p:spPr>
      </p:sp>
      <p:sp>
        <p:nvSpPr>
          <p:cNvPr id="105475" name="Rectangle 3">
            <a:extLst>
              <a:ext uri="{FF2B5EF4-FFF2-40B4-BE49-F238E27FC236}">
                <a16:creationId xmlns="" xmlns:a16="http://schemas.microsoft.com/office/drawing/2014/main" id="{ADC99A31-21FE-49B3-B3B1-37BACE078AD1}"/>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10701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3643D942-ED79-4E34-9153-31841FDEDC71}"/>
              </a:ext>
            </a:extLst>
          </p:cNvPr>
          <p:cNvSpPr>
            <a:spLocks noGrp="1" noChangeArrowheads="1"/>
          </p:cNvSpPr>
          <p:nvPr>
            <p:ph type="sldNum" sz="quarter" idx="5"/>
          </p:nvPr>
        </p:nvSpPr>
        <p:spPr>
          <a:ln/>
        </p:spPr>
        <p:txBody>
          <a:bodyPr/>
          <a:lstStyle/>
          <a:p>
            <a:fld id="{1A72D8F6-3C6B-4410-898C-5BCC6B1DC3FA}" type="slidenum">
              <a:rPr lang="en-US" altLang="en-US"/>
              <a:pPr/>
              <a:t>56</a:t>
            </a:fld>
            <a:endParaRPr lang="en-US" altLang="en-US"/>
          </a:p>
        </p:txBody>
      </p:sp>
      <p:sp>
        <p:nvSpPr>
          <p:cNvPr id="106498" name="Rectangle 2">
            <a:extLst>
              <a:ext uri="{FF2B5EF4-FFF2-40B4-BE49-F238E27FC236}">
                <a16:creationId xmlns="" xmlns:a16="http://schemas.microsoft.com/office/drawing/2014/main" id="{AC817FC4-5DA2-4291-83E8-FEDAD026FC48}"/>
              </a:ext>
            </a:extLst>
          </p:cNvPr>
          <p:cNvSpPr>
            <a:spLocks noGrp="1" noRot="1" noChangeAspect="1" noChangeArrowheads="1" noTextEdit="1"/>
          </p:cNvSpPr>
          <p:nvPr>
            <p:ph type="sldImg"/>
          </p:nvPr>
        </p:nvSpPr>
        <p:spPr>
          <a:ln/>
        </p:spPr>
      </p:sp>
      <p:sp>
        <p:nvSpPr>
          <p:cNvPr id="106499" name="Rectangle 3">
            <a:extLst>
              <a:ext uri="{FF2B5EF4-FFF2-40B4-BE49-F238E27FC236}">
                <a16:creationId xmlns="" xmlns:a16="http://schemas.microsoft.com/office/drawing/2014/main" id="{8B0EE815-EC1D-455C-B2D0-93408DFC0839}"/>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403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216A6BB6-1F7B-435B-A1D3-E831962747B3}"/>
              </a:ext>
            </a:extLst>
          </p:cNvPr>
          <p:cNvSpPr>
            <a:spLocks noGrp="1" noChangeArrowheads="1"/>
          </p:cNvSpPr>
          <p:nvPr>
            <p:ph type="sldNum" sz="quarter" idx="5"/>
          </p:nvPr>
        </p:nvSpPr>
        <p:spPr>
          <a:ln/>
        </p:spPr>
        <p:txBody>
          <a:bodyPr/>
          <a:lstStyle/>
          <a:p>
            <a:fld id="{701A604A-FF48-4232-B1AD-8192DECA3257}" type="slidenum">
              <a:rPr lang="en-US" altLang="en-US"/>
              <a:pPr/>
              <a:t>57</a:t>
            </a:fld>
            <a:endParaRPr lang="en-US" altLang="en-US"/>
          </a:p>
        </p:txBody>
      </p:sp>
      <p:sp>
        <p:nvSpPr>
          <p:cNvPr id="79874" name="Rectangle 2">
            <a:extLst>
              <a:ext uri="{FF2B5EF4-FFF2-40B4-BE49-F238E27FC236}">
                <a16:creationId xmlns="" xmlns:a16="http://schemas.microsoft.com/office/drawing/2014/main" id="{851BCD1D-1BA8-44D6-BB15-98317DBA1DA2}"/>
              </a:ext>
            </a:extLst>
          </p:cNvPr>
          <p:cNvSpPr>
            <a:spLocks noGrp="1" noRot="1" noChangeAspect="1" noChangeArrowheads="1" noTextEdit="1"/>
          </p:cNvSpPr>
          <p:nvPr>
            <p:ph type="sldImg"/>
          </p:nvPr>
        </p:nvSpPr>
        <p:spPr>
          <a:ln/>
        </p:spPr>
      </p:sp>
      <p:sp>
        <p:nvSpPr>
          <p:cNvPr id="79875" name="Rectangle 3">
            <a:extLst>
              <a:ext uri="{FF2B5EF4-FFF2-40B4-BE49-F238E27FC236}">
                <a16:creationId xmlns="" xmlns:a16="http://schemas.microsoft.com/office/drawing/2014/main" id="{94E358D1-DB77-4F7E-BE60-8A1C2F896EF5}"/>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16411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56AF2A5A-0369-4CC9-8926-AEA905923307}"/>
              </a:ext>
            </a:extLst>
          </p:cNvPr>
          <p:cNvSpPr>
            <a:spLocks noGrp="1" noChangeArrowheads="1"/>
          </p:cNvSpPr>
          <p:nvPr>
            <p:ph type="sldNum" sz="quarter" idx="5"/>
          </p:nvPr>
        </p:nvSpPr>
        <p:spPr>
          <a:ln/>
        </p:spPr>
        <p:txBody>
          <a:bodyPr/>
          <a:lstStyle/>
          <a:p>
            <a:fld id="{EF789342-C64F-4915-AF1D-F4133574939B}" type="slidenum">
              <a:rPr lang="en-US" altLang="en-US"/>
              <a:pPr/>
              <a:t>58</a:t>
            </a:fld>
            <a:endParaRPr lang="en-US" altLang="en-US"/>
          </a:p>
        </p:txBody>
      </p:sp>
      <p:sp>
        <p:nvSpPr>
          <p:cNvPr id="80898" name="Rectangle 2">
            <a:extLst>
              <a:ext uri="{FF2B5EF4-FFF2-40B4-BE49-F238E27FC236}">
                <a16:creationId xmlns="" xmlns:a16="http://schemas.microsoft.com/office/drawing/2014/main" id="{7FB3027E-42BA-4A2E-80CA-2DD659735E1A}"/>
              </a:ext>
            </a:extLst>
          </p:cNvPr>
          <p:cNvSpPr>
            <a:spLocks noGrp="1" noRot="1" noChangeAspect="1" noChangeArrowheads="1" noTextEdit="1"/>
          </p:cNvSpPr>
          <p:nvPr>
            <p:ph type="sldImg"/>
          </p:nvPr>
        </p:nvSpPr>
        <p:spPr>
          <a:ln/>
        </p:spPr>
      </p:sp>
      <p:sp>
        <p:nvSpPr>
          <p:cNvPr id="80899" name="Rectangle 3">
            <a:extLst>
              <a:ext uri="{FF2B5EF4-FFF2-40B4-BE49-F238E27FC236}">
                <a16:creationId xmlns="" xmlns:a16="http://schemas.microsoft.com/office/drawing/2014/main" id="{02E0AD06-2960-4168-8854-B184D4052E8A}"/>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80653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3E9ECA90-252D-4951-8DA5-9DEE240AFC34}"/>
              </a:ext>
            </a:extLst>
          </p:cNvPr>
          <p:cNvSpPr>
            <a:spLocks noGrp="1" noChangeArrowheads="1"/>
          </p:cNvSpPr>
          <p:nvPr>
            <p:ph type="sldNum" sz="quarter" idx="5"/>
          </p:nvPr>
        </p:nvSpPr>
        <p:spPr>
          <a:ln/>
        </p:spPr>
        <p:txBody>
          <a:bodyPr/>
          <a:lstStyle/>
          <a:p>
            <a:fld id="{B9CF820E-38B8-454B-98B3-0B12FBCE1AD7}" type="slidenum">
              <a:rPr lang="en-US" altLang="en-US"/>
              <a:pPr/>
              <a:t>59</a:t>
            </a:fld>
            <a:endParaRPr lang="en-US" altLang="en-US"/>
          </a:p>
        </p:txBody>
      </p:sp>
      <p:sp>
        <p:nvSpPr>
          <p:cNvPr id="81922" name="Rectangle 2">
            <a:extLst>
              <a:ext uri="{FF2B5EF4-FFF2-40B4-BE49-F238E27FC236}">
                <a16:creationId xmlns="" xmlns:a16="http://schemas.microsoft.com/office/drawing/2014/main" id="{C8BF333E-C435-4F1D-BF6A-FEBB44D7A64D}"/>
              </a:ext>
            </a:extLst>
          </p:cNvPr>
          <p:cNvSpPr>
            <a:spLocks noGrp="1" noRot="1" noChangeAspect="1" noChangeArrowheads="1" noTextEdit="1"/>
          </p:cNvSpPr>
          <p:nvPr>
            <p:ph type="sldImg"/>
          </p:nvPr>
        </p:nvSpPr>
        <p:spPr>
          <a:ln/>
        </p:spPr>
      </p:sp>
      <p:sp>
        <p:nvSpPr>
          <p:cNvPr id="81923" name="Rectangle 3">
            <a:extLst>
              <a:ext uri="{FF2B5EF4-FFF2-40B4-BE49-F238E27FC236}">
                <a16:creationId xmlns="" xmlns:a16="http://schemas.microsoft.com/office/drawing/2014/main" id="{B9384FE5-6F6C-42D4-A9BD-454C6629F62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95165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46413E30-05AC-460B-8DC7-DA7C875D56EE}"/>
              </a:ext>
            </a:extLst>
          </p:cNvPr>
          <p:cNvSpPr>
            <a:spLocks noGrp="1" noChangeArrowheads="1"/>
          </p:cNvSpPr>
          <p:nvPr>
            <p:ph type="sldNum" sz="quarter" idx="5"/>
          </p:nvPr>
        </p:nvSpPr>
        <p:spPr>
          <a:ln/>
        </p:spPr>
        <p:txBody>
          <a:bodyPr/>
          <a:lstStyle/>
          <a:p>
            <a:fld id="{07F5A89E-0287-46F4-84B2-D7688414F10D}" type="slidenum">
              <a:rPr lang="en-US" altLang="en-US"/>
              <a:pPr/>
              <a:t>33</a:t>
            </a:fld>
            <a:endParaRPr lang="en-US" altLang="en-US"/>
          </a:p>
        </p:txBody>
      </p:sp>
      <p:sp>
        <p:nvSpPr>
          <p:cNvPr id="57346" name="Rectangle 2">
            <a:extLst>
              <a:ext uri="{FF2B5EF4-FFF2-40B4-BE49-F238E27FC236}">
                <a16:creationId xmlns="" xmlns:a16="http://schemas.microsoft.com/office/drawing/2014/main" id="{B47902E4-037A-43DE-9C22-31AA72332FFA}"/>
              </a:ext>
            </a:extLst>
          </p:cNvPr>
          <p:cNvSpPr>
            <a:spLocks noGrp="1" noRot="1" noChangeAspect="1" noChangeArrowheads="1" noTextEdit="1"/>
          </p:cNvSpPr>
          <p:nvPr>
            <p:ph type="sldImg"/>
          </p:nvPr>
        </p:nvSpPr>
        <p:spPr>
          <a:ln/>
        </p:spPr>
      </p:sp>
      <p:sp>
        <p:nvSpPr>
          <p:cNvPr id="57347" name="Rectangle 3">
            <a:extLst>
              <a:ext uri="{FF2B5EF4-FFF2-40B4-BE49-F238E27FC236}">
                <a16:creationId xmlns="" xmlns:a16="http://schemas.microsoft.com/office/drawing/2014/main" id="{7B6ED537-978F-4685-A6A1-19486473A2F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50368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46B1933D-CA29-45BF-97EF-D92F865329CF}"/>
              </a:ext>
            </a:extLst>
          </p:cNvPr>
          <p:cNvSpPr>
            <a:spLocks noGrp="1" noChangeArrowheads="1"/>
          </p:cNvSpPr>
          <p:nvPr>
            <p:ph type="sldNum" sz="quarter" idx="5"/>
          </p:nvPr>
        </p:nvSpPr>
        <p:spPr>
          <a:ln/>
        </p:spPr>
        <p:txBody>
          <a:bodyPr/>
          <a:lstStyle/>
          <a:p>
            <a:fld id="{8478F922-9F5D-4664-BEE8-B2D584DB7868}" type="slidenum">
              <a:rPr lang="en-US" altLang="en-US"/>
              <a:pPr/>
              <a:t>34</a:t>
            </a:fld>
            <a:endParaRPr lang="en-US" altLang="en-US"/>
          </a:p>
        </p:txBody>
      </p:sp>
      <p:sp>
        <p:nvSpPr>
          <p:cNvPr id="58370" name="Rectangle 2">
            <a:extLst>
              <a:ext uri="{FF2B5EF4-FFF2-40B4-BE49-F238E27FC236}">
                <a16:creationId xmlns="" xmlns:a16="http://schemas.microsoft.com/office/drawing/2014/main" id="{100CB466-CF72-482A-B618-6E2820A85180}"/>
              </a:ext>
            </a:extLst>
          </p:cNvPr>
          <p:cNvSpPr>
            <a:spLocks noGrp="1" noRot="1" noChangeAspect="1" noChangeArrowheads="1" noTextEdit="1"/>
          </p:cNvSpPr>
          <p:nvPr>
            <p:ph type="sldImg"/>
          </p:nvPr>
        </p:nvSpPr>
        <p:spPr>
          <a:ln/>
        </p:spPr>
      </p:sp>
      <p:sp>
        <p:nvSpPr>
          <p:cNvPr id="58371" name="Rectangle 3">
            <a:extLst>
              <a:ext uri="{FF2B5EF4-FFF2-40B4-BE49-F238E27FC236}">
                <a16:creationId xmlns="" xmlns:a16="http://schemas.microsoft.com/office/drawing/2014/main" id="{8B61AEFE-D1CD-4C6D-8DC3-4A945B32103E}"/>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020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4F6D5BBB-97FB-4EAA-BC3B-F889B71FDF0B}"/>
              </a:ext>
            </a:extLst>
          </p:cNvPr>
          <p:cNvSpPr>
            <a:spLocks noGrp="1" noChangeArrowheads="1"/>
          </p:cNvSpPr>
          <p:nvPr>
            <p:ph type="sldNum" sz="quarter" idx="5"/>
          </p:nvPr>
        </p:nvSpPr>
        <p:spPr>
          <a:ln/>
        </p:spPr>
        <p:txBody>
          <a:bodyPr/>
          <a:lstStyle/>
          <a:p>
            <a:fld id="{88C4D2D0-3F12-4A7D-A5B7-3EF53D2AB832}" type="slidenum">
              <a:rPr lang="en-US" altLang="en-US"/>
              <a:pPr/>
              <a:t>35</a:t>
            </a:fld>
            <a:endParaRPr lang="en-US" altLang="en-US"/>
          </a:p>
        </p:txBody>
      </p:sp>
      <p:sp>
        <p:nvSpPr>
          <p:cNvPr id="59394" name="Rectangle 2">
            <a:extLst>
              <a:ext uri="{FF2B5EF4-FFF2-40B4-BE49-F238E27FC236}">
                <a16:creationId xmlns="" xmlns:a16="http://schemas.microsoft.com/office/drawing/2014/main" id="{1F3C9B7E-95F5-47DD-A5C4-3A2E3CCE0F63}"/>
              </a:ext>
            </a:extLst>
          </p:cNvPr>
          <p:cNvSpPr>
            <a:spLocks noGrp="1" noRot="1" noChangeAspect="1" noChangeArrowheads="1" noTextEdit="1"/>
          </p:cNvSpPr>
          <p:nvPr>
            <p:ph type="sldImg"/>
          </p:nvPr>
        </p:nvSpPr>
        <p:spPr>
          <a:ln/>
        </p:spPr>
      </p:sp>
      <p:sp>
        <p:nvSpPr>
          <p:cNvPr id="59395" name="Rectangle 3">
            <a:extLst>
              <a:ext uri="{FF2B5EF4-FFF2-40B4-BE49-F238E27FC236}">
                <a16:creationId xmlns="" xmlns:a16="http://schemas.microsoft.com/office/drawing/2014/main" id="{8BA56959-C6EC-4D5C-9595-6BF41099268E}"/>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55741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CD657CCB-4943-40A6-B4A7-EBE607FD6B20}"/>
              </a:ext>
            </a:extLst>
          </p:cNvPr>
          <p:cNvSpPr>
            <a:spLocks noGrp="1" noChangeArrowheads="1"/>
          </p:cNvSpPr>
          <p:nvPr>
            <p:ph type="sldNum" sz="quarter" idx="5"/>
          </p:nvPr>
        </p:nvSpPr>
        <p:spPr>
          <a:ln/>
        </p:spPr>
        <p:txBody>
          <a:bodyPr/>
          <a:lstStyle/>
          <a:p>
            <a:fld id="{CAD80192-261A-4CFE-B03C-3AAE31E885BF}" type="slidenum">
              <a:rPr lang="en-US" altLang="en-US"/>
              <a:pPr/>
              <a:t>36</a:t>
            </a:fld>
            <a:endParaRPr lang="en-US" altLang="en-US"/>
          </a:p>
        </p:txBody>
      </p:sp>
      <p:sp>
        <p:nvSpPr>
          <p:cNvPr id="60418" name="Rectangle 2">
            <a:extLst>
              <a:ext uri="{FF2B5EF4-FFF2-40B4-BE49-F238E27FC236}">
                <a16:creationId xmlns="" xmlns:a16="http://schemas.microsoft.com/office/drawing/2014/main" id="{32724D18-C9F3-4FC3-9536-48795A3A525E}"/>
              </a:ext>
            </a:extLst>
          </p:cNvPr>
          <p:cNvSpPr>
            <a:spLocks noGrp="1" noRot="1" noChangeAspect="1" noChangeArrowheads="1" noTextEdit="1"/>
          </p:cNvSpPr>
          <p:nvPr>
            <p:ph type="sldImg"/>
          </p:nvPr>
        </p:nvSpPr>
        <p:spPr>
          <a:ln/>
        </p:spPr>
      </p:sp>
      <p:sp>
        <p:nvSpPr>
          <p:cNvPr id="60419" name="Rectangle 3">
            <a:extLst>
              <a:ext uri="{FF2B5EF4-FFF2-40B4-BE49-F238E27FC236}">
                <a16:creationId xmlns="" xmlns:a16="http://schemas.microsoft.com/office/drawing/2014/main" id="{01429999-E2E0-4ADD-B4A9-B61EA6ADC05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51929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9B487327-D267-4930-9CCC-E02A3684C07B}"/>
              </a:ext>
            </a:extLst>
          </p:cNvPr>
          <p:cNvSpPr>
            <a:spLocks noGrp="1" noChangeArrowheads="1"/>
          </p:cNvSpPr>
          <p:nvPr>
            <p:ph type="sldNum" sz="quarter" idx="5"/>
          </p:nvPr>
        </p:nvSpPr>
        <p:spPr>
          <a:ln/>
        </p:spPr>
        <p:txBody>
          <a:bodyPr/>
          <a:lstStyle/>
          <a:p>
            <a:fld id="{DFBB6474-51F6-4005-A0FB-0C76C23E8E98}" type="slidenum">
              <a:rPr lang="en-US" altLang="en-US"/>
              <a:pPr/>
              <a:t>37</a:t>
            </a:fld>
            <a:endParaRPr lang="en-US" altLang="en-US"/>
          </a:p>
        </p:txBody>
      </p:sp>
      <p:sp>
        <p:nvSpPr>
          <p:cNvPr id="61442" name="Rectangle 2">
            <a:extLst>
              <a:ext uri="{FF2B5EF4-FFF2-40B4-BE49-F238E27FC236}">
                <a16:creationId xmlns="" xmlns:a16="http://schemas.microsoft.com/office/drawing/2014/main" id="{301DE10B-C2F9-4783-B54D-C79DC35AD081}"/>
              </a:ext>
            </a:extLst>
          </p:cNvPr>
          <p:cNvSpPr>
            <a:spLocks noGrp="1" noRot="1" noChangeAspect="1" noChangeArrowheads="1" noTextEdit="1"/>
          </p:cNvSpPr>
          <p:nvPr>
            <p:ph type="sldImg"/>
          </p:nvPr>
        </p:nvSpPr>
        <p:spPr>
          <a:ln/>
        </p:spPr>
      </p:sp>
      <p:sp>
        <p:nvSpPr>
          <p:cNvPr id="61443" name="Rectangle 3">
            <a:extLst>
              <a:ext uri="{FF2B5EF4-FFF2-40B4-BE49-F238E27FC236}">
                <a16:creationId xmlns="" xmlns:a16="http://schemas.microsoft.com/office/drawing/2014/main" id="{746D1E3E-D0FC-4548-B0C9-7908A402830B}"/>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60341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DF68FE22-133D-4B76-A9DD-D9EB89D52EEC}"/>
              </a:ext>
            </a:extLst>
          </p:cNvPr>
          <p:cNvSpPr>
            <a:spLocks noGrp="1" noChangeArrowheads="1"/>
          </p:cNvSpPr>
          <p:nvPr>
            <p:ph type="sldNum" sz="quarter" idx="5"/>
          </p:nvPr>
        </p:nvSpPr>
        <p:spPr>
          <a:ln/>
        </p:spPr>
        <p:txBody>
          <a:bodyPr/>
          <a:lstStyle/>
          <a:p>
            <a:fld id="{B68509A9-AF71-41B8-8373-DDD0A70BACC8}" type="slidenum">
              <a:rPr lang="en-US" altLang="en-US"/>
              <a:pPr/>
              <a:t>38</a:t>
            </a:fld>
            <a:endParaRPr lang="en-US" altLang="en-US"/>
          </a:p>
        </p:txBody>
      </p:sp>
      <p:sp>
        <p:nvSpPr>
          <p:cNvPr id="62466" name="Rectangle 2">
            <a:extLst>
              <a:ext uri="{FF2B5EF4-FFF2-40B4-BE49-F238E27FC236}">
                <a16:creationId xmlns="" xmlns:a16="http://schemas.microsoft.com/office/drawing/2014/main" id="{4ABBFDC2-26C3-4C43-B51D-038D8DF9CD99}"/>
              </a:ext>
            </a:extLst>
          </p:cNvPr>
          <p:cNvSpPr>
            <a:spLocks noGrp="1" noRot="1" noChangeAspect="1" noChangeArrowheads="1" noTextEdit="1"/>
          </p:cNvSpPr>
          <p:nvPr>
            <p:ph type="sldImg"/>
          </p:nvPr>
        </p:nvSpPr>
        <p:spPr>
          <a:ln/>
        </p:spPr>
      </p:sp>
      <p:sp>
        <p:nvSpPr>
          <p:cNvPr id="62467" name="Rectangle 3">
            <a:extLst>
              <a:ext uri="{FF2B5EF4-FFF2-40B4-BE49-F238E27FC236}">
                <a16:creationId xmlns="" xmlns:a16="http://schemas.microsoft.com/office/drawing/2014/main" id="{D44AF470-8523-49E3-A965-A3A7D4E8B33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18351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4445F72D-5E76-4DD6-9DF5-7C6944DDCDBB}"/>
              </a:ext>
            </a:extLst>
          </p:cNvPr>
          <p:cNvSpPr>
            <a:spLocks noGrp="1" noChangeArrowheads="1"/>
          </p:cNvSpPr>
          <p:nvPr>
            <p:ph type="sldNum" sz="quarter" idx="5"/>
          </p:nvPr>
        </p:nvSpPr>
        <p:spPr>
          <a:ln/>
        </p:spPr>
        <p:txBody>
          <a:bodyPr/>
          <a:lstStyle/>
          <a:p>
            <a:fld id="{2FB25822-8FE0-41D7-86BB-A2A3C09450DD}" type="slidenum">
              <a:rPr lang="en-US" altLang="en-US"/>
              <a:pPr/>
              <a:t>39</a:t>
            </a:fld>
            <a:endParaRPr lang="en-US" altLang="en-US"/>
          </a:p>
        </p:txBody>
      </p:sp>
      <p:sp>
        <p:nvSpPr>
          <p:cNvPr id="63490" name="Rectangle 2">
            <a:extLst>
              <a:ext uri="{FF2B5EF4-FFF2-40B4-BE49-F238E27FC236}">
                <a16:creationId xmlns="" xmlns:a16="http://schemas.microsoft.com/office/drawing/2014/main" id="{C4F1EC3B-6852-4CB7-AEE1-450CE2D9EBDF}"/>
              </a:ext>
            </a:extLst>
          </p:cNvPr>
          <p:cNvSpPr>
            <a:spLocks noGrp="1" noRot="1" noChangeAspect="1" noChangeArrowheads="1" noTextEdit="1"/>
          </p:cNvSpPr>
          <p:nvPr>
            <p:ph type="sldImg"/>
          </p:nvPr>
        </p:nvSpPr>
        <p:spPr>
          <a:ln/>
        </p:spPr>
      </p:sp>
      <p:sp>
        <p:nvSpPr>
          <p:cNvPr id="63491" name="Rectangle 3">
            <a:extLst>
              <a:ext uri="{FF2B5EF4-FFF2-40B4-BE49-F238E27FC236}">
                <a16:creationId xmlns="" xmlns:a16="http://schemas.microsoft.com/office/drawing/2014/main" id="{AED8450A-AF31-422D-A235-08459E5EC03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536253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43"/>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43"/>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14" name="Google Shape;14;p43"/>
          <p:cNvPicPr preferRelativeResize="0"/>
          <p:nvPr/>
        </p:nvPicPr>
        <p:blipFill rotWithShape="1">
          <a:blip r:embed="rId2">
            <a:alphaModFix/>
          </a:blip>
          <a:srcRect l="18766" t="22400" r="52570" b="60455"/>
          <a:stretch/>
        </p:blipFill>
        <p:spPr>
          <a:xfrm>
            <a:off x="47329" y="20844"/>
            <a:ext cx="4093249" cy="1103900"/>
          </a:xfrm>
          <a:prstGeom prst="rect">
            <a:avLst/>
          </a:prstGeom>
          <a:noFill/>
          <a:ln>
            <a:noFill/>
          </a:ln>
        </p:spPr>
      </p:pic>
      <p:pic>
        <p:nvPicPr>
          <p:cNvPr id="15" name="Google Shape;15;p43"/>
          <p:cNvPicPr preferRelativeResize="0"/>
          <p:nvPr/>
        </p:nvPicPr>
        <p:blipFill rotWithShape="1">
          <a:blip r:embed="rId3">
            <a:alphaModFix/>
          </a:blip>
          <a:srcRect l="9239" r="2803" b="6439"/>
          <a:stretch/>
        </p:blipFill>
        <p:spPr>
          <a:xfrm>
            <a:off x="10800523" y="41688"/>
            <a:ext cx="1364827" cy="1155065"/>
          </a:xfrm>
          <a:prstGeom prst="rect">
            <a:avLst/>
          </a:prstGeom>
          <a:noFill/>
          <a:ln>
            <a:noFill/>
          </a:ln>
        </p:spPr>
      </p:pic>
      <p:pic>
        <p:nvPicPr>
          <p:cNvPr id="16" name="Google Shape;16;p43"/>
          <p:cNvPicPr preferRelativeResize="0"/>
          <p:nvPr/>
        </p:nvPicPr>
        <p:blipFill rotWithShape="1">
          <a:blip r:embed="rId4">
            <a:alphaModFix/>
          </a:blip>
          <a:srcRect l="34625" t="39773" r="53620" b="39545"/>
          <a:stretch/>
        </p:blipFill>
        <p:spPr>
          <a:xfrm>
            <a:off x="3791745" y="5960075"/>
            <a:ext cx="896620" cy="665480"/>
          </a:xfrm>
          <a:prstGeom prst="rect">
            <a:avLst/>
          </a:prstGeom>
          <a:noFill/>
          <a:ln>
            <a:noFill/>
          </a:ln>
        </p:spPr>
      </p:pic>
      <p:pic>
        <p:nvPicPr>
          <p:cNvPr id="17" name="Google Shape;17;p43"/>
          <p:cNvPicPr preferRelativeResize="0"/>
          <p:nvPr/>
        </p:nvPicPr>
        <p:blipFill rotWithShape="1">
          <a:blip r:embed="rId4">
            <a:alphaModFix/>
          </a:blip>
          <a:srcRect l="12138" t="65226" r="73680" b="13409"/>
          <a:stretch/>
        </p:blipFill>
        <p:spPr>
          <a:xfrm>
            <a:off x="5711958" y="5949280"/>
            <a:ext cx="845820" cy="570820"/>
          </a:xfrm>
          <a:prstGeom prst="rect">
            <a:avLst/>
          </a:prstGeom>
          <a:noFill/>
          <a:ln>
            <a:noFill/>
          </a:ln>
        </p:spPr>
      </p:pic>
      <p:pic>
        <p:nvPicPr>
          <p:cNvPr id="18" name="Google Shape;18;p43"/>
          <p:cNvPicPr preferRelativeResize="0"/>
          <p:nvPr/>
        </p:nvPicPr>
        <p:blipFill rotWithShape="1">
          <a:blip r:embed="rId5">
            <a:alphaModFix/>
          </a:blip>
          <a:srcRect l="54685" t="45454" r="32921" b="31137"/>
          <a:stretch/>
        </p:blipFill>
        <p:spPr>
          <a:xfrm>
            <a:off x="7536161" y="5955595"/>
            <a:ext cx="753705" cy="657096"/>
          </a:xfrm>
          <a:prstGeom prst="rect">
            <a:avLst/>
          </a:prstGeom>
          <a:noFill/>
          <a:ln>
            <a:noFill/>
          </a:ln>
        </p:spPr>
      </p:pic>
      <p:pic>
        <p:nvPicPr>
          <p:cNvPr id="19" name="Google Shape;19;p43"/>
          <p:cNvPicPr preferRelativeResize="0"/>
          <p:nvPr/>
        </p:nvPicPr>
        <p:blipFill rotWithShape="1">
          <a:blip r:embed="rId5">
            <a:alphaModFix/>
          </a:blip>
          <a:srcRect l="11499" t="48863" r="72785" b="34546"/>
          <a:stretch/>
        </p:blipFill>
        <p:spPr>
          <a:xfrm>
            <a:off x="9168341" y="5939566"/>
            <a:ext cx="1198880" cy="594010"/>
          </a:xfrm>
          <a:prstGeom prst="rect">
            <a:avLst/>
          </a:prstGeom>
          <a:noFill/>
          <a:ln>
            <a:noFill/>
          </a:ln>
        </p:spPr>
      </p:pic>
      <p:pic>
        <p:nvPicPr>
          <p:cNvPr id="20" name="Google Shape;20;p43"/>
          <p:cNvPicPr preferRelativeResize="0"/>
          <p:nvPr/>
        </p:nvPicPr>
        <p:blipFill rotWithShape="1">
          <a:blip r:embed="rId4">
            <a:alphaModFix/>
          </a:blip>
          <a:srcRect l="34752" t="65456" r="54387" b="13180"/>
          <a:stretch/>
        </p:blipFill>
        <p:spPr>
          <a:xfrm>
            <a:off x="1967542" y="5949280"/>
            <a:ext cx="828887" cy="687070"/>
          </a:xfrm>
          <a:prstGeom prst="rect">
            <a:avLst/>
          </a:prstGeom>
          <a:noFill/>
          <a:ln>
            <a:noFill/>
          </a:ln>
        </p:spPr>
      </p:pic>
      <p:cxnSp>
        <p:nvCxnSpPr>
          <p:cNvPr id="21" name="Google Shape;21;p43"/>
          <p:cNvCxnSpPr/>
          <p:nvPr/>
        </p:nvCxnSpPr>
        <p:spPr>
          <a:xfrm>
            <a:off x="143339" y="5939566"/>
            <a:ext cx="11905323" cy="0"/>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3721493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4"/>
        <p:cNvGrpSpPr/>
        <p:nvPr/>
      </p:nvGrpSpPr>
      <p:grpSpPr>
        <a:xfrm>
          <a:off x="0" y="0"/>
          <a:ext cx="0" cy="0"/>
          <a:chOff x="0" y="0"/>
          <a:chExt cx="0" cy="0"/>
        </a:xfrm>
      </p:grpSpPr>
      <p:sp>
        <p:nvSpPr>
          <p:cNvPr id="85" name="Google Shape;85;p49"/>
          <p:cNvSpPr txBox="1">
            <a:spLocks noGrp="1"/>
          </p:cNvSpPr>
          <p:nvPr>
            <p:ph type="title"/>
          </p:nvPr>
        </p:nvSpPr>
        <p:spPr>
          <a:xfrm>
            <a:off x="609600" y="548680"/>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49"/>
          <p:cNvSpPr/>
          <p:nvPr/>
        </p:nvSpPr>
        <p:spPr>
          <a:xfrm>
            <a:off x="143339" y="116632"/>
            <a:ext cx="11905323" cy="6624736"/>
          </a:xfrm>
          <a:custGeom>
            <a:avLst/>
            <a:gdLst/>
            <a:ahLst/>
            <a:cxnLst/>
            <a:rect l="l" t="t" r="r" b="b"/>
            <a:pathLst>
              <a:path w="8363596" h="5269836" extrusionOk="0">
                <a:moveTo>
                  <a:pt x="4951" y="889367"/>
                </a:moveTo>
                <a:cubicBezTo>
                  <a:pt x="4951" y="405502"/>
                  <a:pt x="-26869" y="0"/>
                  <a:pt x="456996" y="0"/>
                </a:cubicBezTo>
                <a:lnTo>
                  <a:pt x="7958843" y="26504"/>
                </a:lnTo>
                <a:cubicBezTo>
                  <a:pt x="8442708" y="26504"/>
                  <a:pt x="8357879" y="405502"/>
                  <a:pt x="8357879" y="889367"/>
                </a:cubicBezTo>
                <a:lnTo>
                  <a:pt x="8357879" y="4393721"/>
                </a:lnTo>
                <a:cubicBezTo>
                  <a:pt x="8357879" y="4877586"/>
                  <a:pt x="8402951" y="5269836"/>
                  <a:pt x="7919086" y="5269836"/>
                </a:cubicBezTo>
                <a:lnTo>
                  <a:pt x="408743" y="5258217"/>
                </a:lnTo>
                <a:cubicBezTo>
                  <a:pt x="-75122" y="5258217"/>
                  <a:pt x="4951" y="4877586"/>
                  <a:pt x="4951" y="4393721"/>
                </a:cubicBezTo>
                <a:lnTo>
                  <a:pt x="4951" y="889367"/>
                </a:lnTo>
                <a:close/>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Font typeface="Arial"/>
              <a:buNone/>
            </a:pPr>
            <a:endParaRPr sz="1800" kern="0">
              <a:solidFill>
                <a:srgbClr val="FFFFFF"/>
              </a:solidFill>
              <a:latin typeface="Calibri"/>
              <a:ea typeface="Calibri"/>
              <a:cs typeface="Calibri"/>
              <a:sym typeface="Calibri"/>
            </a:endParaRPr>
          </a:p>
        </p:txBody>
      </p:sp>
      <p:pic>
        <p:nvPicPr>
          <p:cNvPr id="87" name="Google Shape;87;p49"/>
          <p:cNvPicPr preferRelativeResize="0"/>
          <p:nvPr/>
        </p:nvPicPr>
        <p:blipFill rotWithShape="1">
          <a:blip r:embed="rId2">
            <a:alphaModFix/>
          </a:blip>
          <a:srcRect l="34752" t="65456" r="54387" b="13180"/>
          <a:stretch/>
        </p:blipFill>
        <p:spPr>
          <a:xfrm>
            <a:off x="3791745" y="5949280"/>
            <a:ext cx="828887" cy="687070"/>
          </a:xfrm>
          <a:prstGeom prst="rect">
            <a:avLst/>
          </a:prstGeom>
          <a:noFill/>
          <a:ln>
            <a:noFill/>
          </a:ln>
        </p:spPr>
      </p:pic>
      <p:pic>
        <p:nvPicPr>
          <p:cNvPr id="88" name="Google Shape;88;p49"/>
          <p:cNvPicPr preferRelativeResize="0"/>
          <p:nvPr/>
        </p:nvPicPr>
        <p:blipFill rotWithShape="1">
          <a:blip r:embed="rId2">
            <a:alphaModFix/>
          </a:blip>
          <a:srcRect l="34625" t="39773" r="53620" b="39545"/>
          <a:stretch/>
        </p:blipFill>
        <p:spPr>
          <a:xfrm>
            <a:off x="5039883" y="5949280"/>
            <a:ext cx="896620" cy="665480"/>
          </a:xfrm>
          <a:prstGeom prst="rect">
            <a:avLst/>
          </a:prstGeom>
          <a:noFill/>
          <a:ln>
            <a:noFill/>
          </a:ln>
        </p:spPr>
      </p:pic>
      <p:pic>
        <p:nvPicPr>
          <p:cNvPr id="89" name="Google Shape;89;p49"/>
          <p:cNvPicPr preferRelativeResize="0"/>
          <p:nvPr/>
        </p:nvPicPr>
        <p:blipFill rotWithShape="1">
          <a:blip r:embed="rId2">
            <a:alphaModFix/>
          </a:blip>
          <a:srcRect l="12138" t="65226" r="73680" b="13409"/>
          <a:stretch/>
        </p:blipFill>
        <p:spPr>
          <a:xfrm>
            <a:off x="6299862" y="5949280"/>
            <a:ext cx="845820" cy="570820"/>
          </a:xfrm>
          <a:prstGeom prst="rect">
            <a:avLst/>
          </a:prstGeom>
          <a:noFill/>
          <a:ln>
            <a:noFill/>
          </a:ln>
        </p:spPr>
      </p:pic>
      <p:pic>
        <p:nvPicPr>
          <p:cNvPr id="90" name="Google Shape;90;p49"/>
          <p:cNvPicPr preferRelativeResize="0"/>
          <p:nvPr/>
        </p:nvPicPr>
        <p:blipFill rotWithShape="1">
          <a:blip r:embed="rId3">
            <a:alphaModFix/>
          </a:blip>
          <a:srcRect l="54685" t="45454" r="32921" b="31137"/>
          <a:stretch/>
        </p:blipFill>
        <p:spPr>
          <a:xfrm>
            <a:off x="7431337" y="5940256"/>
            <a:ext cx="753705" cy="657096"/>
          </a:xfrm>
          <a:prstGeom prst="rect">
            <a:avLst/>
          </a:prstGeom>
          <a:noFill/>
          <a:ln>
            <a:noFill/>
          </a:ln>
        </p:spPr>
      </p:pic>
      <p:pic>
        <p:nvPicPr>
          <p:cNvPr id="91" name="Google Shape;91;p49"/>
          <p:cNvPicPr preferRelativeResize="0"/>
          <p:nvPr/>
        </p:nvPicPr>
        <p:blipFill rotWithShape="1">
          <a:blip r:embed="rId3">
            <a:alphaModFix/>
          </a:blip>
          <a:srcRect l="11499" t="48863" r="72785" b="34546"/>
          <a:stretch/>
        </p:blipFill>
        <p:spPr>
          <a:xfrm>
            <a:off x="8880309" y="5949280"/>
            <a:ext cx="1198880" cy="594010"/>
          </a:xfrm>
          <a:prstGeom prst="rect">
            <a:avLst/>
          </a:prstGeom>
          <a:noFill/>
          <a:ln>
            <a:noFill/>
          </a:ln>
        </p:spPr>
      </p:pic>
      <p:sp>
        <p:nvSpPr>
          <p:cNvPr id="92" name="Google Shape;92;p49"/>
          <p:cNvSpPr/>
          <p:nvPr/>
        </p:nvSpPr>
        <p:spPr>
          <a:xfrm>
            <a:off x="1775520" y="5966130"/>
            <a:ext cx="1824203" cy="559214"/>
          </a:xfrm>
          <a:prstGeom prst="rect">
            <a:avLst/>
          </a:prstGeom>
          <a:gradFill>
            <a:gsLst>
              <a:gs pos="0">
                <a:srgbClr val="C86C1F"/>
              </a:gs>
              <a:gs pos="80000">
                <a:srgbClr val="FF8E29"/>
              </a:gs>
              <a:gs pos="100000">
                <a:srgbClr val="FF8D25"/>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buClr>
                <a:srgbClr val="000000"/>
              </a:buClr>
              <a:buFont typeface="Arial"/>
              <a:buNone/>
            </a:pPr>
            <a:r>
              <a:rPr lang="en-IN" sz="1800" b="1" kern="0">
                <a:solidFill>
                  <a:srgbClr val="000000"/>
                </a:solidFill>
                <a:latin typeface="Calibri"/>
                <a:ea typeface="Calibri"/>
                <a:cs typeface="Calibri"/>
                <a:sym typeface="Calibri"/>
              </a:rPr>
              <a:t>Department of CSE</a:t>
            </a:r>
            <a:endParaRPr sz="1800" b="1" kern="0">
              <a:solidFill>
                <a:srgbClr val="000000"/>
              </a:solidFill>
              <a:latin typeface="Calibri"/>
              <a:ea typeface="Calibri"/>
              <a:cs typeface="Calibri"/>
              <a:sym typeface="Calibri"/>
            </a:endParaRPr>
          </a:p>
        </p:txBody>
      </p:sp>
      <p:cxnSp>
        <p:nvCxnSpPr>
          <p:cNvPr id="93" name="Google Shape;93;p49"/>
          <p:cNvCxnSpPr/>
          <p:nvPr/>
        </p:nvCxnSpPr>
        <p:spPr>
          <a:xfrm>
            <a:off x="143339" y="5939566"/>
            <a:ext cx="11905323" cy="0"/>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2432917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4"/>
        <p:cNvGrpSpPr/>
        <p:nvPr/>
      </p:nvGrpSpPr>
      <p:grpSpPr>
        <a:xfrm>
          <a:off x="0" y="0"/>
          <a:ext cx="0" cy="0"/>
          <a:chOff x="0" y="0"/>
          <a:chExt cx="0" cy="0"/>
        </a:xfrm>
      </p:grpSpPr>
      <p:sp>
        <p:nvSpPr>
          <p:cNvPr id="95" name="Google Shape;95;p50"/>
          <p:cNvSpPr/>
          <p:nvPr/>
        </p:nvSpPr>
        <p:spPr>
          <a:xfrm>
            <a:off x="143339" y="116632"/>
            <a:ext cx="11905323" cy="6624736"/>
          </a:xfrm>
          <a:custGeom>
            <a:avLst/>
            <a:gdLst/>
            <a:ahLst/>
            <a:cxnLst/>
            <a:rect l="l" t="t" r="r" b="b"/>
            <a:pathLst>
              <a:path w="8363596" h="5269836" extrusionOk="0">
                <a:moveTo>
                  <a:pt x="4951" y="889367"/>
                </a:moveTo>
                <a:cubicBezTo>
                  <a:pt x="4951" y="405502"/>
                  <a:pt x="-26869" y="0"/>
                  <a:pt x="456996" y="0"/>
                </a:cubicBezTo>
                <a:lnTo>
                  <a:pt x="7958843" y="26504"/>
                </a:lnTo>
                <a:cubicBezTo>
                  <a:pt x="8442708" y="26504"/>
                  <a:pt x="8357879" y="405502"/>
                  <a:pt x="8357879" y="889367"/>
                </a:cubicBezTo>
                <a:lnTo>
                  <a:pt x="8357879" y="4393721"/>
                </a:lnTo>
                <a:cubicBezTo>
                  <a:pt x="8357879" y="4877586"/>
                  <a:pt x="8402951" y="5269836"/>
                  <a:pt x="7919086" y="5269836"/>
                </a:cubicBezTo>
                <a:lnTo>
                  <a:pt x="408743" y="5258217"/>
                </a:lnTo>
                <a:cubicBezTo>
                  <a:pt x="-75122" y="5258217"/>
                  <a:pt x="4951" y="4877586"/>
                  <a:pt x="4951" y="4393721"/>
                </a:cubicBezTo>
                <a:lnTo>
                  <a:pt x="4951" y="889367"/>
                </a:lnTo>
                <a:close/>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Font typeface="Arial"/>
              <a:buNone/>
            </a:pPr>
            <a:endParaRPr sz="1800" kern="0">
              <a:solidFill>
                <a:srgbClr val="FFFFFF"/>
              </a:solidFill>
              <a:latin typeface="Calibri"/>
              <a:ea typeface="Calibri"/>
              <a:cs typeface="Calibri"/>
              <a:sym typeface="Calibri"/>
            </a:endParaRPr>
          </a:p>
        </p:txBody>
      </p:sp>
      <p:pic>
        <p:nvPicPr>
          <p:cNvPr id="96" name="Google Shape;96;p50"/>
          <p:cNvPicPr preferRelativeResize="0"/>
          <p:nvPr/>
        </p:nvPicPr>
        <p:blipFill rotWithShape="1">
          <a:blip r:embed="rId2">
            <a:alphaModFix/>
          </a:blip>
          <a:srcRect l="34752" t="65456" r="54387" b="13180"/>
          <a:stretch/>
        </p:blipFill>
        <p:spPr>
          <a:xfrm>
            <a:off x="3791745" y="5949280"/>
            <a:ext cx="828887" cy="687070"/>
          </a:xfrm>
          <a:prstGeom prst="rect">
            <a:avLst/>
          </a:prstGeom>
          <a:noFill/>
          <a:ln>
            <a:noFill/>
          </a:ln>
        </p:spPr>
      </p:pic>
      <p:pic>
        <p:nvPicPr>
          <p:cNvPr id="97" name="Google Shape;97;p50"/>
          <p:cNvPicPr preferRelativeResize="0"/>
          <p:nvPr/>
        </p:nvPicPr>
        <p:blipFill rotWithShape="1">
          <a:blip r:embed="rId2">
            <a:alphaModFix/>
          </a:blip>
          <a:srcRect l="34625" t="39773" r="53620" b="39545"/>
          <a:stretch/>
        </p:blipFill>
        <p:spPr>
          <a:xfrm>
            <a:off x="5039883" y="5949280"/>
            <a:ext cx="896620" cy="665480"/>
          </a:xfrm>
          <a:prstGeom prst="rect">
            <a:avLst/>
          </a:prstGeom>
          <a:noFill/>
          <a:ln>
            <a:noFill/>
          </a:ln>
        </p:spPr>
      </p:pic>
      <p:pic>
        <p:nvPicPr>
          <p:cNvPr id="98" name="Google Shape;98;p50"/>
          <p:cNvPicPr preferRelativeResize="0"/>
          <p:nvPr/>
        </p:nvPicPr>
        <p:blipFill rotWithShape="1">
          <a:blip r:embed="rId2">
            <a:alphaModFix/>
          </a:blip>
          <a:srcRect l="12138" t="65226" r="73680" b="13409"/>
          <a:stretch/>
        </p:blipFill>
        <p:spPr>
          <a:xfrm>
            <a:off x="6299862" y="5949280"/>
            <a:ext cx="845820" cy="570820"/>
          </a:xfrm>
          <a:prstGeom prst="rect">
            <a:avLst/>
          </a:prstGeom>
          <a:noFill/>
          <a:ln>
            <a:noFill/>
          </a:ln>
        </p:spPr>
      </p:pic>
      <p:pic>
        <p:nvPicPr>
          <p:cNvPr id="99" name="Google Shape;99;p50"/>
          <p:cNvPicPr preferRelativeResize="0"/>
          <p:nvPr/>
        </p:nvPicPr>
        <p:blipFill rotWithShape="1">
          <a:blip r:embed="rId3">
            <a:alphaModFix/>
          </a:blip>
          <a:srcRect l="54685" t="45454" r="32921" b="31137"/>
          <a:stretch/>
        </p:blipFill>
        <p:spPr>
          <a:xfrm>
            <a:off x="7431337" y="5940256"/>
            <a:ext cx="753705" cy="657096"/>
          </a:xfrm>
          <a:prstGeom prst="rect">
            <a:avLst/>
          </a:prstGeom>
          <a:noFill/>
          <a:ln>
            <a:noFill/>
          </a:ln>
        </p:spPr>
      </p:pic>
      <p:pic>
        <p:nvPicPr>
          <p:cNvPr id="100" name="Google Shape;100;p50"/>
          <p:cNvPicPr preferRelativeResize="0"/>
          <p:nvPr/>
        </p:nvPicPr>
        <p:blipFill rotWithShape="1">
          <a:blip r:embed="rId3">
            <a:alphaModFix/>
          </a:blip>
          <a:srcRect l="11499" t="48863" r="72785" b="34546"/>
          <a:stretch/>
        </p:blipFill>
        <p:spPr>
          <a:xfrm>
            <a:off x="8880309" y="5949280"/>
            <a:ext cx="1198880" cy="594010"/>
          </a:xfrm>
          <a:prstGeom prst="rect">
            <a:avLst/>
          </a:prstGeom>
          <a:noFill/>
          <a:ln>
            <a:noFill/>
          </a:ln>
        </p:spPr>
      </p:pic>
      <p:sp>
        <p:nvSpPr>
          <p:cNvPr id="101" name="Google Shape;101;p50"/>
          <p:cNvSpPr/>
          <p:nvPr/>
        </p:nvSpPr>
        <p:spPr>
          <a:xfrm>
            <a:off x="1775520" y="5966130"/>
            <a:ext cx="1824203" cy="559214"/>
          </a:xfrm>
          <a:prstGeom prst="rect">
            <a:avLst/>
          </a:prstGeom>
          <a:gradFill>
            <a:gsLst>
              <a:gs pos="0">
                <a:srgbClr val="C86C1F"/>
              </a:gs>
              <a:gs pos="80000">
                <a:srgbClr val="FF8E29"/>
              </a:gs>
              <a:gs pos="100000">
                <a:srgbClr val="FF8D25"/>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buClr>
                <a:srgbClr val="000000"/>
              </a:buClr>
              <a:buFont typeface="Arial"/>
              <a:buNone/>
            </a:pPr>
            <a:r>
              <a:rPr lang="en-IN" sz="1800" b="1" kern="0">
                <a:solidFill>
                  <a:srgbClr val="000000"/>
                </a:solidFill>
                <a:latin typeface="Calibri"/>
                <a:ea typeface="Calibri"/>
                <a:cs typeface="Calibri"/>
                <a:sym typeface="Calibri"/>
              </a:rPr>
              <a:t>Department of CSE</a:t>
            </a:r>
            <a:endParaRPr sz="1800" b="1" kern="0">
              <a:solidFill>
                <a:srgbClr val="000000"/>
              </a:solidFill>
              <a:latin typeface="Calibri"/>
              <a:ea typeface="Calibri"/>
              <a:cs typeface="Calibri"/>
              <a:sym typeface="Calibri"/>
            </a:endParaRPr>
          </a:p>
        </p:txBody>
      </p:sp>
      <p:cxnSp>
        <p:nvCxnSpPr>
          <p:cNvPr id="102" name="Google Shape;102;p50"/>
          <p:cNvCxnSpPr/>
          <p:nvPr/>
        </p:nvCxnSpPr>
        <p:spPr>
          <a:xfrm>
            <a:off x="143339" y="5939566"/>
            <a:ext cx="11905323" cy="0"/>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1577651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03"/>
        <p:cNvGrpSpPr/>
        <p:nvPr/>
      </p:nvGrpSpPr>
      <p:grpSpPr>
        <a:xfrm>
          <a:off x="0" y="0"/>
          <a:ext cx="0" cy="0"/>
          <a:chOff x="0" y="0"/>
          <a:chExt cx="0" cy="0"/>
        </a:xfrm>
      </p:grpSpPr>
      <p:sp>
        <p:nvSpPr>
          <p:cNvPr id="104" name="Google Shape;104;p51"/>
          <p:cNvSpPr txBox="1">
            <a:spLocks noGrp="1"/>
          </p:cNvSpPr>
          <p:nvPr>
            <p:ph type="title"/>
          </p:nvPr>
        </p:nvSpPr>
        <p:spPr>
          <a:xfrm>
            <a:off x="682079" y="620688"/>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51"/>
          <p:cNvSpPr txBox="1">
            <a:spLocks noGrp="1"/>
          </p:cNvSpPr>
          <p:nvPr>
            <p:ph type="body" idx="1"/>
          </p:nvPr>
        </p:nvSpPr>
        <p:spPr>
          <a:xfrm>
            <a:off x="4694011" y="663259"/>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06" name="Google Shape;106;p51"/>
          <p:cNvSpPr txBox="1">
            <a:spLocks noGrp="1"/>
          </p:cNvSpPr>
          <p:nvPr>
            <p:ph type="body" idx="2"/>
          </p:nvPr>
        </p:nvSpPr>
        <p:spPr>
          <a:xfrm>
            <a:off x="609547" y="177838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07" name="Google Shape;107;p51"/>
          <p:cNvSpPr/>
          <p:nvPr/>
        </p:nvSpPr>
        <p:spPr>
          <a:xfrm>
            <a:off x="143339" y="116632"/>
            <a:ext cx="11905323" cy="6624736"/>
          </a:xfrm>
          <a:custGeom>
            <a:avLst/>
            <a:gdLst/>
            <a:ahLst/>
            <a:cxnLst/>
            <a:rect l="l" t="t" r="r" b="b"/>
            <a:pathLst>
              <a:path w="8363596" h="5269836" extrusionOk="0">
                <a:moveTo>
                  <a:pt x="4951" y="889367"/>
                </a:moveTo>
                <a:cubicBezTo>
                  <a:pt x="4951" y="405502"/>
                  <a:pt x="-26869" y="0"/>
                  <a:pt x="456996" y="0"/>
                </a:cubicBezTo>
                <a:lnTo>
                  <a:pt x="7958843" y="26504"/>
                </a:lnTo>
                <a:cubicBezTo>
                  <a:pt x="8442708" y="26504"/>
                  <a:pt x="8357879" y="405502"/>
                  <a:pt x="8357879" y="889367"/>
                </a:cubicBezTo>
                <a:lnTo>
                  <a:pt x="8357879" y="4393721"/>
                </a:lnTo>
                <a:cubicBezTo>
                  <a:pt x="8357879" y="4877586"/>
                  <a:pt x="8402951" y="5269836"/>
                  <a:pt x="7919086" y="5269836"/>
                </a:cubicBezTo>
                <a:lnTo>
                  <a:pt x="408743" y="5258217"/>
                </a:lnTo>
                <a:cubicBezTo>
                  <a:pt x="-75122" y="5258217"/>
                  <a:pt x="4951" y="4877586"/>
                  <a:pt x="4951" y="4393721"/>
                </a:cubicBezTo>
                <a:lnTo>
                  <a:pt x="4951" y="889367"/>
                </a:lnTo>
                <a:close/>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Font typeface="Arial"/>
              <a:buNone/>
            </a:pPr>
            <a:endParaRPr sz="1800" kern="0">
              <a:solidFill>
                <a:srgbClr val="FFFFFF"/>
              </a:solidFill>
              <a:latin typeface="Calibri"/>
              <a:ea typeface="Calibri"/>
              <a:cs typeface="Calibri"/>
              <a:sym typeface="Calibri"/>
            </a:endParaRPr>
          </a:p>
        </p:txBody>
      </p:sp>
      <p:pic>
        <p:nvPicPr>
          <p:cNvPr id="108" name="Google Shape;108;p51"/>
          <p:cNvPicPr preferRelativeResize="0"/>
          <p:nvPr/>
        </p:nvPicPr>
        <p:blipFill rotWithShape="1">
          <a:blip r:embed="rId2">
            <a:alphaModFix/>
          </a:blip>
          <a:srcRect l="34752" t="65456" r="54387" b="13180"/>
          <a:stretch/>
        </p:blipFill>
        <p:spPr>
          <a:xfrm>
            <a:off x="3791745" y="5949280"/>
            <a:ext cx="828887" cy="687070"/>
          </a:xfrm>
          <a:prstGeom prst="rect">
            <a:avLst/>
          </a:prstGeom>
          <a:noFill/>
          <a:ln>
            <a:noFill/>
          </a:ln>
        </p:spPr>
      </p:pic>
      <p:pic>
        <p:nvPicPr>
          <p:cNvPr id="109" name="Google Shape;109;p51"/>
          <p:cNvPicPr preferRelativeResize="0"/>
          <p:nvPr/>
        </p:nvPicPr>
        <p:blipFill rotWithShape="1">
          <a:blip r:embed="rId2">
            <a:alphaModFix/>
          </a:blip>
          <a:srcRect l="34625" t="39773" r="53620" b="39545"/>
          <a:stretch/>
        </p:blipFill>
        <p:spPr>
          <a:xfrm>
            <a:off x="5039883" y="5949280"/>
            <a:ext cx="896620" cy="665480"/>
          </a:xfrm>
          <a:prstGeom prst="rect">
            <a:avLst/>
          </a:prstGeom>
          <a:noFill/>
          <a:ln>
            <a:noFill/>
          </a:ln>
        </p:spPr>
      </p:pic>
      <p:pic>
        <p:nvPicPr>
          <p:cNvPr id="110" name="Google Shape;110;p51"/>
          <p:cNvPicPr preferRelativeResize="0"/>
          <p:nvPr/>
        </p:nvPicPr>
        <p:blipFill rotWithShape="1">
          <a:blip r:embed="rId2">
            <a:alphaModFix/>
          </a:blip>
          <a:srcRect l="12138" t="65226" r="73680" b="13409"/>
          <a:stretch/>
        </p:blipFill>
        <p:spPr>
          <a:xfrm>
            <a:off x="6299862" y="5949280"/>
            <a:ext cx="845820" cy="570820"/>
          </a:xfrm>
          <a:prstGeom prst="rect">
            <a:avLst/>
          </a:prstGeom>
          <a:noFill/>
          <a:ln>
            <a:noFill/>
          </a:ln>
        </p:spPr>
      </p:pic>
      <p:pic>
        <p:nvPicPr>
          <p:cNvPr id="111" name="Google Shape;111;p51"/>
          <p:cNvPicPr preferRelativeResize="0"/>
          <p:nvPr/>
        </p:nvPicPr>
        <p:blipFill rotWithShape="1">
          <a:blip r:embed="rId3">
            <a:alphaModFix/>
          </a:blip>
          <a:srcRect l="54685" t="45454" r="32921" b="31137"/>
          <a:stretch/>
        </p:blipFill>
        <p:spPr>
          <a:xfrm>
            <a:off x="7431337" y="5940256"/>
            <a:ext cx="753705" cy="657096"/>
          </a:xfrm>
          <a:prstGeom prst="rect">
            <a:avLst/>
          </a:prstGeom>
          <a:noFill/>
          <a:ln>
            <a:noFill/>
          </a:ln>
        </p:spPr>
      </p:pic>
      <p:pic>
        <p:nvPicPr>
          <p:cNvPr id="112" name="Google Shape;112;p51"/>
          <p:cNvPicPr preferRelativeResize="0"/>
          <p:nvPr/>
        </p:nvPicPr>
        <p:blipFill rotWithShape="1">
          <a:blip r:embed="rId3">
            <a:alphaModFix/>
          </a:blip>
          <a:srcRect l="11499" t="48863" r="72785" b="34546"/>
          <a:stretch/>
        </p:blipFill>
        <p:spPr>
          <a:xfrm>
            <a:off x="8880309" y="5949280"/>
            <a:ext cx="1198880" cy="594010"/>
          </a:xfrm>
          <a:prstGeom prst="rect">
            <a:avLst/>
          </a:prstGeom>
          <a:noFill/>
          <a:ln>
            <a:noFill/>
          </a:ln>
        </p:spPr>
      </p:pic>
      <p:sp>
        <p:nvSpPr>
          <p:cNvPr id="113" name="Google Shape;113;p51"/>
          <p:cNvSpPr/>
          <p:nvPr/>
        </p:nvSpPr>
        <p:spPr>
          <a:xfrm>
            <a:off x="1775520" y="5966130"/>
            <a:ext cx="1824203" cy="559214"/>
          </a:xfrm>
          <a:prstGeom prst="rect">
            <a:avLst/>
          </a:prstGeom>
          <a:gradFill>
            <a:gsLst>
              <a:gs pos="0">
                <a:srgbClr val="C86C1F"/>
              </a:gs>
              <a:gs pos="80000">
                <a:srgbClr val="FF8E29"/>
              </a:gs>
              <a:gs pos="100000">
                <a:srgbClr val="FF8D25"/>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buClr>
                <a:srgbClr val="000000"/>
              </a:buClr>
              <a:buFont typeface="Arial"/>
              <a:buNone/>
            </a:pPr>
            <a:r>
              <a:rPr lang="en-IN" sz="1800" b="1" kern="0">
                <a:solidFill>
                  <a:srgbClr val="000000"/>
                </a:solidFill>
                <a:latin typeface="Calibri"/>
                <a:ea typeface="Calibri"/>
                <a:cs typeface="Calibri"/>
                <a:sym typeface="Calibri"/>
              </a:rPr>
              <a:t>Department of CSE</a:t>
            </a:r>
            <a:endParaRPr sz="1800" b="1" kern="0">
              <a:solidFill>
                <a:srgbClr val="000000"/>
              </a:solidFill>
              <a:latin typeface="Calibri"/>
              <a:ea typeface="Calibri"/>
              <a:cs typeface="Calibri"/>
              <a:sym typeface="Calibri"/>
            </a:endParaRPr>
          </a:p>
        </p:txBody>
      </p:sp>
      <p:cxnSp>
        <p:nvCxnSpPr>
          <p:cNvPr id="114" name="Google Shape;114;p51"/>
          <p:cNvCxnSpPr/>
          <p:nvPr/>
        </p:nvCxnSpPr>
        <p:spPr>
          <a:xfrm>
            <a:off x="143339" y="5939566"/>
            <a:ext cx="11905323" cy="0"/>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3225484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15"/>
        <p:cNvGrpSpPr/>
        <p:nvPr/>
      </p:nvGrpSpPr>
      <p:grpSpPr>
        <a:xfrm>
          <a:off x="0" y="0"/>
          <a:ext cx="0" cy="0"/>
          <a:chOff x="0" y="0"/>
          <a:chExt cx="0" cy="0"/>
        </a:xfrm>
      </p:grpSpPr>
      <p:sp>
        <p:nvSpPr>
          <p:cNvPr id="116" name="Google Shape;116;p52"/>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52"/>
          <p:cNvSpPr>
            <a:spLocks noGrp="1"/>
          </p:cNvSpPr>
          <p:nvPr>
            <p:ph type="pic" idx="2"/>
          </p:nvPr>
        </p:nvSpPr>
        <p:spPr>
          <a:xfrm>
            <a:off x="2389717" y="612775"/>
            <a:ext cx="7315200" cy="4114800"/>
          </a:xfrm>
          <a:prstGeom prst="rect">
            <a:avLst/>
          </a:prstGeom>
          <a:noFill/>
          <a:ln>
            <a:noFill/>
          </a:ln>
        </p:spPr>
      </p:sp>
      <p:sp>
        <p:nvSpPr>
          <p:cNvPr id="118" name="Google Shape;118;p52"/>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19" name="Google Shape;119;p52"/>
          <p:cNvSpPr txBox="1"/>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algn="r">
              <a:buClr>
                <a:srgbClr val="000000"/>
              </a:buClr>
              <a:buFont typeface="Arial"/>
              <a:buNone/>
            </a:pPr>
            <a:fld id="{00000000-1234-1234-1234-123412341234}" type="slidenum">
              <a:rPr lang="en-IN" sz="1200" kern="0">
                <a:solidFill>
                  <a:srgbClr val="888888"/>
                </a:solidFill>
                <a:latin typeface="Calibri"/>
                <a:ea typeface="Calibri"/>
                <a:cs typeface="Calibri"/>
                <a:sym typeface="Calibri"/>
              </a:rPr>
              <a:pPr algn="r">
                <a:buClr>
                  <a:srgbClr val="000000"/>
                </a:buClr>
                <a:buFont typeface="Arial"/>
                <a:buNone/>
              </a:pPr>
              <a:t>‹#›</a:t>
            </a:fld>
            <a:endParaRPr sz="1200" kern="0">
              <a:solidFill>
                <a:srgbClr val="888888"/>
              </a:solidFill>
              <a:latin typeface="Calibri"/>
              <a:ea typeface="Calibri"/>
              <a:cs typeface="Calibri"/>
              <a:sym typeface="Calibri"/>
            </a:endParaRPr>
          </a:p>
        </p:txBody>
      </p:sp>
      <p:sp>
        <p:nvSpPr>
          <p:cNvPr id="120" name="Google Shape;120;p52"/>
          <p:cNvSpPr/>
          <p:nvPr/>
        </p:nvSpPr>
        <p:spPr>
          <a:xfrm>
            <a:off x="143339" y="116632"/>
            <a:ext cx="11905323" cy="6624736"/>
          </a:xfrm>
          <a:custGeom>
            <a:avLst/>
            <a:gdLst/>
            <a:ahLst/>
            <a:cxnLst/>
            <a:rect l="l" t="t" r="r" b="b"/>
            <a:pathLst>
              <a:path w="8363596" h="5269836" extrusionOk="0">
                <a:moveTo>
                  <a:pt x="4951" y="889367"/>
                </a:moveTo>
                <a:cubicBezTo>
                  <a:pt x="4951" y="405502"/>
                  <a:pt x="-26869" y="0"/>
                  <a:pt x="456996" y="0"/>
                </a:cubicBezTo>
                <a:lnTo>
                  <a:pt x="7958843" y="26504"/>
                </a:lnTo>
                <a:cubicBezTo>
                  <a:pt x="8442708" y="26504"/>
                  <a:pt x="8357879" y="405502"/>
                  <a:pt x="8357879" y="889367"/>
                </a:cubicBezTo>
                <a:lnTo>
                  <a:pt x="8357879" y="4393721"/>
                </a:lnTo>
                <a:cubicBezTo>
                  <a:pt x="8357879" y="4877586"/>
                  <a:pt x="8402951" y="5269836"/>
                  <a:pt x="7919086" y="5269836"/>
                </a:cubicBezTo>
                <a:lnTo>
                  <a:pt x="408743" y="5258217"/>
                </a:lnTo>
                <a:cubicBezTo>
                  <a:pt x="-75122" y="5258217"/>
                  <a:pt x="4951" y="4877586"/>
                  <a:pt x="4951" y="4393721"/>
                </a:cubicBezTo>
                <a:lnTo>
                  <a:pt x="4951" y="889367"/>
                </a:lnTo>
                <a:close/>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Font typeface="Arial"/>
              <a:buNone/>
            </a:pPr>
            <a:endParaRPr sz="1800" kern="0">
              <a:solidFill>
                <a:srgbClr val="FFFFFF"/>
              </a:solidFill>
              <a:latin typeface="Calibri"/>
              <a:ea typeface="Calibri"/>
              <a:cs typeface="Calibri"/>
              <a:sym typeface="Calibri"/>
            </a:endParaRPr>
          </a:p>
        </p:txBody>
      </p:sp>
      <p:pic>
        <p:nvPicPr>
          <p:cNvPr id="121" name="Google Shape;121;p52"/>
          <p:cNvPicPr preferRelativeResize="0"/>
          <p:nvPr/>
        </p:nvPicPr>
        <p:blipFill rotWithShape="1">
          <a:blip r:embed="rId2">
            <a:alphaModFix/>
          </a:blip>
          <a:srcRect l="34752" t="65456" r="54387" b="13180"/>
          <a:stretch/>
        </p:blipFill>
        <p:spPr>
          <a:xfrm>
            <a:off x="3791745" y="5949280"/>
            <a:ext cx="828887" cy="687070"/>
          </a:xfrm>
          <a:prstGeom prst="rect">
            <a:avLst/>
          </a:prstGeom>
          <a:noFill/>
          <a:ln>
            <a:noFill/>
          </a:ln>
        </p:spPr>
      </p:pic>
      <p:pic>
        <p:nvPicPr>
          <p:cNvPr id="122" name="Google Shape;122;p52"/>
          <p:cNvPicPr preferRelativeResize="0"/>
          <p:nvPr/>
        </p:nvPicPr>
        <p:blipFill rotWithShape="1">
          <a:blip r:embed="rId2">
            <a:alphaModFix/>
          </a:blip>
          <a:srcRect l="34625" t="39773" r="53620" b="39545"/>
          <a:stretch/>
        </p:blipFill>
        <p:spPr>
          <a:xfrm>
            <a:off x="5039883" y="5949280"/>
            <a:ext cx="896620" cy="665480"/>
          </a:xfrm>
          <a:prstGeom prst="rect">
            <a:avLst/>
          </a:prstGeom>
          <a:noFill/>
          <a:ln>
            <a:noFill/>
          </a:ln>
        </p:spPr>
      </p:pic>
      <p:pic>
        <p:nvPicPr>
          <p:cNvPr id="123" name="Google Shape;123;p52"/>
          <p:cNvPicPr preferRelativeResize="0"/>
          <p:nvPr/>
        </p:nvPicPr>
        <p:blipFill rotWithShape="1">
          <a:blip r:embed="rId2">
            <a:alphaModFix/>
          </a:blip>
          <a:srcRect l="12138" t="65226" r="73680" b="13409"/>
          <a:stretch/>
        </p:blipFill>
        <p:spPr>
          <a:xfrm>
            <a:off x="6299862" y="5949280"/>
            <a:ext cx="845820" cy="570820"/>
          </a:xfrm>
          <a:prstGeom prst="rect">
            <a:avLst/>
          </a:prstGeom>
          <a:noFill/>
          <a:ln>
            <a:noFill/>
          </a:ln>
        </p:spPr>
      </p:pic>
      <p:pic>
        <p:nvPicPr>
          <p:cNvPr id="124" name="Google Shape;124;p52"/>
          <p:cNvPicPr preferRelativeResize="0"/>
          <p:nvPr/>
        </p:nvPicPr>
        <p:blipFill rotWithShape="1">
          <a:blip r:embed="rId3">
            <a:alphaModFix/>
          </a:blip>
          <a:srcRect l="54685" t="45454" r="32921" b="31137"/>
          <a:stretch/>
        </p:blipFill>
        <p:spPr>
          <a:xfrm>
            <a:off x="7431337" y="5940256"/>
            <a:ext cx="753705" cy="657096"/>
          </a:xfrm>
          <a:prstGeom prst="rect">
            <a:avLst/>
          </a:prstGeom>
          <a:noFill/>
          <a:ln>
            <a:noFill/>
          </a:ln>
        </p:spPr>
      </p:pic>
      <p:pic>
        <p:nvPicPr>
          <p:cNvPr id="125" name="Google Shape;125;p52"/>
          <p:cNvPicPr preferRelativeResize="0"/>
          <p:nvPr/>
        </p:nvPicPr>
        <p:blipFill rotWithShape="1">
          <a:blip r:embed="rId3">
            <a:alphaModFix/>
          </a:blip>
          <a:srcRect l="11499" t="48863" r="72785" b="34546"/>
          <a:stretch/>
        </p:blipFill>
        <p:spPr>
          <a:xfrm>
            <a:off x="8880309" y="5949280"/>
            <a:ext cx="1198880" cy="594010"/>
          </a:xfrm>
          <a:prstGeom prst="rect">
            <a:avLst/>
          </a:prstGeom>
          <a:noFill/>
          <a:ln>
            <a:noFill/>
          </a:ln>
        </p:spPr>
      </p:pic>
      <p:sp>
        <p:nvSpPr>
          <p:cNvPr id="126" name="Google Shape;126;p52"/>
          <p:cNvSpPr/>
          <p:nvPr/>
        </p:nvSpPr>
        <p:spPr>
          <a:xfrm>
            <a:off x="1775520" y="5966130"/>
            <a:ext cx="1824203" cy="559214"/>
          </a:xfrm>
          <a:prstGeom prst="rect">
            <a:avLst/>
          </a:prstGeom>
          <a:gradFill>
            <a:gsLst>
              <a:gs pos="0">
                <a:srgbClr val="C86C1F"/>
              </a:gs>
              <a:gs pos="80000">
                <a:srgbClr val="FF8E29"/>
              </a:gs>
              <a:gs pos="100000">
                <a:srgbClr val="FF8D25"/>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buClr>
                <a:srgbClr val="000000"/>
              </a:buClr>
              <a:buFont typeface="Arial"/>
              <a:buNone/>
            </a:pPr>
            <a:r>
              <a:rPr lang="en-IN" sz="1800" b="1" kern="0">
                <a:solidFill>
                  <a:srgbClr val="000000"/>
                </a:solidFill>
                <a:latin typeface="Calibri"/>
                <a:ea typeface="Calibri"/>
                <a:cs typeface="Calibri"/>
                <a:sym typeface="Calibri"/>
              </a:rPr>
              <a:t>Department of CSE</a:t>
            </a:r>
            <a:endParaRPr sz="1800" b="1" kern="0">
              <a:solidFill>
                <a:srgbClr val="000000"/>
              </a:solidFill>
              <a:latin typeface="Calibri"/>
              <a:ea typeface="Calibri"/>
              <a:cs typeface="Calibri"/>
              <a:sym typeface="Calibri"/>
            </a:endParaRPr>
          </a:p>
        </p:txBody>
      </p:sp>
      <p:cxnSp>
        <p:nvCxnSpPr>
          <p:cNvPr id="127" name="Google Shape;127;p52"/>
          <p:cNvCxnSpPr/>
          <p:nvPr/>
        </p:nvCxnSpPr>
        <p:spPr>
          <a:xfrm>
            <a:off x="143339" y="5939566"/>
            <a:ext cx="11905323" cy="0"/>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235716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28"/>
        <p:cNvGrpSpPr/>
        <p:nvPr/>
      </p:nvGrpSpPr>
      <p:grpSpPr>
        <a:xfrm>
          <a:off x="0" y="0"/>
          <a:ext cx="0" cy="0"/>
          <a:chOff x="0" y="0"/>
          <a:chExt cx="0" cy="0"/>
        </a:xfrm>
      </p:grpSpPr>
      <p:sp>
        <p:nvSpPr>
          <p:cNvPr id="129" name="Google Shape;129;p5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53"/>
          <p:cNvSpPr/>
          <p:nvPr/>
        </p:nvSpPr>
        <p:spPr>
          <a:xfrm>
            <a:off x="143339" y="116632"/>
            <a:ext cx="11905323" cy="6624736"/>
          </a:xfrm>
          <a:custGeom>
            <a:avLst/>
            <a:gdLst/>
            <a:ahLst/>
            <a:cxnLst/>
            <a:rect l="l" t="t" r="r" b="b"/>
            <a:pathLst>
              <a:path w="8363596" h="5269836" extrusionOk="0">
                <a:moveTo>
                  <a:pt x="4951" y="889367"/>
                </a:moveTo>
                <a:cubicBezTo>
                  <a:pt x="4951" y="405502"/>
                  <a:pt x="-26869" y="0"/>
                  <a:pt x="456996" y="0"/>
                </a:cubicBezTo>
                <a:lnTo>
                  <a:pt x="7958843" y="26504"/>
                </a:lnTo>
                <a:cubicBezTo>
                  <a:pt x="8442708" y="26504"/>
                  <a:pt x="8357879" y="405502"/>
                  <a:pt x="8357879" y="889367"/>
                </a:cubicBezTo>
                <a:lnTo>
                  <a:pt x="8357879" y="4393721"/>
                </a:lnTo>
                <a:cubicBezTo>
                  <a:pt x="8357879" y="4877586"/>
                  <a:pt x="8402951" y="5269836"/>
                  <a:pt x="7919086" y="5269836"/>
                </a:cubicBezTo>
                <a:lnTo>
                  <a:pt x="408743" y="5258217"/>
                </a:lnTo>
                <a:cubicBezTo>
                  <a:pt x="-75122" y="5258217"/>
                  <a:pt x="4951" y="4877586"/>
                  <a:pt x="4951" y="4393721"/>
                </a:cubicBezTo>
                <a:lnTo>
                  <a:pt x="4951" y="889367"/>
                </a:lnTo>
                <a:close/>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Font typeface="Arial"/>
              <a:buNone/>
            </a:pPr>
            <a:endParaRPr sz="1800" kern="0">
              <a:solidFill>
                <a:srgbClr val="FFFFFF"/>
              </a:solidFill>
              <a:latin typeface="Calibri"/>
              <a:ea typeface="Calibri"/>
              <a:cs typeface="Calibri"/>
              <a:sym typeface="Calibri"/>
            </a:endParaRPr>
          </a:p>
        </p:txBody>
      </p:sp>
      <p:pic>
        <p:nvPicPr>
          <p:cNvPr id="131" name="Google Shape;131;p53"/>
          <p:cNvPicPr preferRelativeResize="0"/>
          <p:nvPr/>
        </p:nvPicPr>
        <p:blipFill rotWithShape="1">
          <a:blip r:embed="rId2">
            <a:alphaModFix/>
          </a:blip>
          <a:srcRect l="34752" t="65456" r="54387" b="13180"/>
          <a:stretch/>
        </p:blipFill>
        <p:spPr>
          <a:xfrm>
            <a:off x="3791745" y="5949280"/>
            <a:ext cx="828887" cy="687070"/>
          </a:xfrm>
          <a:prstGeom prst="rect">
            <a:avLst/>
          </a:prstGeom>
          <a:noFill/>
          <a:ln>
            <a:noFill/>
          </a:ln>
        </p:spPr>
      </p:pic>
      <p:pic>
        <p:nvPicPr>
          <p:cNvPr id="132" name="Google Shape;132;p53"/>
          <p:cNvPicPr preferRelativeResize="0"/>
          <p:nvPr/>
        </p:nvPicPr>
        <p:blipFill rotWithShape="1">
          <a:blip r:embed="rId2">
            <a:alphaModFix/>
          </a:blip>
          <a:srcRect l="34625" t="39773" r="53620" b="39545"/>
          <a:stretch/>
        </p:blipFill>
        <p:spPr>
          <a:xfrm>
            <a:off x="5039883" y="5949280"/>
            <a:ext cx="896620" cy="665480"/>
          </a:xfrm>
          <a:prstGeom prst="rect">
            <a:avLst/>
          </a:prstGeom>
          <a:noFill/>
          <a:ln>
            <a:noFill/>
          </a:ln>
        </p:spPr>
      </p:pic>
      <p:pic>
        <p:nvPicPr>
          <p:cNvPr id="133" name="Google Shape;133;p53"/>
          <p:cNvPicPr preferRelativeResize="0"/>
          <p:nvPr/>
        </p:nvPicPr>
        <p:blipFill rotWithShape="1">
          <a:blip r:embed="rId2">
            <a:alphaModFix/>
          </a:blip>
          <a:srcRect l="12138" t="65226" r="73680" b="13409"/>
          <a:stretch/>
        </p:blipFill>
        <p:spPr>
          <a:xfrm>
            <a:off x="6299862" y="5949280"/>
            <a:ext cx="845820" cy="570820"/>
          </a:xfrm>
          <a:prstGeom prst="rect">
            <a:avLst/>
          </a:prstGeom>
          <a:noFill/>
          <a:ln>
            <a:noFill/>
          </a:ln>
        </p:spPr>
      </p:pic>
      <p:pic>
        <p:nvPicPr>
          <p:cNvPr id="134" name="Google Shape;134;p53"/>
          <p:cNvPicPr preferRelativeResize="0"/>
          <p:nvPr/>
        </p:nvPicPr>
        <p:blipFill rotWithShape="1">
          <a:blip r:embed="rId3">
            <a:alphaModFix/>
          </a:blip>
          <a:srcRect l="54685" t="45454" r="32921" b="31137"/>
          <a:stretch/>
        </p:blipFill>
        <p:spPr>
          <a:xfrm>
            <a:off x="7431337" y="5940256"/>
            <a:ext cx="753705" cy="657096"/>
          </a:xfrm>
          <a:prstGeom prst="rect">
            <a:avLst/>
          </a:prstGeom>
          <a:noFill/>
          <a:ln>
            <a:noFill/>
          </a:ln>
        </p:spPr>
      </p:pic>
      <p:pic>
        <p:nvPicPr>
          <p:cNvPr id="135" name="Google Shape;135;p53"/>
          <p:cNvPicPr preferRelativeResize="0"/>
          <p:nvPr/>
        </p:nvPicPr>
        <p:blipFill rotWithShape="1">
          <a:blip r:embed="rId3">
            <a:alphaModFix/>
          </a:blip>
          <a:srcRect l="11499" t="48863" r="72785" b="34546"/>
          <a:stretch/>
        </p:blipFill>
        <p:spPr>
          <a:xfrm>
            <a:off x="8880309" y="5949280"/>
            <a:ext cx="1198880" cy="594010"/>
          </a:xfrm>
          <a:prstGeom prst="rect">
            <a:avLst/>
          </a:prstGeom>
          <a:noFill/>
          <a:ln>
            <a:noFill/>
          </a:ln>
        </p:spPr>
      </p:pic>
      <p:sp>
        <p:nvSpPr>
          <p:cNvPr id="136" name="Google Shape;136;p53"/>
          <p:cNvSpPr/>
          <p:nvPr/>
        </p:nvSpPr>
        <p:spPr>
          <a:xfrm>
            <a:off x="1775520" y="5966130"/>
            <a:ext cx="1824203" cy="559214"/>
          </a:xfrm>
          <a:prstGeom prst="rect">
            <a:avLst/>
          </a:prstGeom>
          <a:gradFill>
            <a:gsLst>
              <a:gs pos="0">
                <a:srgbClr val="C86C1F"/>
              </a:gs>
              <a:gs pos="80000">
                <a:srgbClr val="FF8E29"/>
              </a:gs>
              <a:gs pos="100000">
                <a:srgbClr val="FF8D25"/>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buClr>
                <a:srgbClr val="000000"/>
              </a:buClr>
              <a:buFont typeface="Arial"/>
              <a:buNone/>
            </a:pPr>
            <a:r>
              <a:rPr lang="en-IN" sz="1800" b="1" kern="0">
                <a:solidFill>
                  <a:srgbClr val="000000"/>
                </a:solidFill>
                <a:latin typeface="Calibri"/>
                <a:ea typeface="Calibri"/>
                <a:cs typeface="Calibri"/>
                <a:sym typeface="Calibri"/>
              </a:rPr>
              <a:t>Department of CSE</a:t>
            </a:r>
            <a:endParaRPr sz="1800" b="1" kern="0">
              <a:solidFill>
                <a:srgbClr val="000000"/>
              </a:solidFill>
              <a:latin typeface="Calibri"/>
              <a:ea typeface="Calibri"/>
              <a:cs typeface="Calibri"/>
              <a:sym typeface="Calibri"/>
            </a:endParaRPr>
          </a:p>
        </p:txBody>
      </p:sp>
      <p:cxnSp>
        <p:nvCxnSpPr>
          <p:cNvPr id="137" name="Google Shape;137;p53"/>
          <p:cNvCxnSpPr/>
          <p:nvPr/>
        </p:nvCxnSpPr>
        <p:spPr>
          <a:xfrm>
            <a:off x="143339" y="5939566"/>
            <a:ext cx="11905323" cy="0"/>
          </a:xfrm>
          <a:prstGeom prst="straightConnector1">
            <a:avLst/>
          </a:prstGeom>
          <a:noFill/>
          <a:ln w="9525" cap="flat" cmpd="sng">
            <a:solidFill>
              <a:srgbClr val="4A7DBA"/>
            </a:solidFill>
            <a:prstDash val="solid"/>
            <a:round/>
            <a:headEnd type="none" w="sm" len="sm"/>
            <a:tailEnd type="none" w="sm" len="sm"/>
          </a:ln>
        </p:spPr>
      </p:cxnSp>
    </p:spTree>
    <p:extLst>
      <p:ext uri="{BB962C8B-B14F-4D97-AF65-F5344CB8AC3E}">
        <p14:creationId xmlns:p14="http://schemas.microsoft.com/office/powerpoint/2010/main" val="1664614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5"/>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6B1BB5-5E27-4BFF-9549-EE99D4BE6667}" type="datetime1">
              <a:rPr lang="en-US" smtClean="0"/>
              <a:pPr/>
              <a:t>7/19/2023</a:t>
            </a:fld>
            <a:endParaRPr lang="en-US"/>
          </a:p>
        </p:txBody>
      </p:sp>
      <p:sp>
        <p:nvSpPr>
          <p:cNvPr id="8" name="Footer Placeholder 7"/>
          <p:cNvSpPr>
            <a:spLocks noGrp="1"/>
          </p:cNvSpPr>
          <p:nvPr>
            <p:ph type="ftr" sz="quarter" idx="11"/>
          </p:nvPr>
        </p:nvSpPr>
        <p:spPr/>
        <p:txBody>
          <a:bodyPr/>
          <a:lstStyle/>
          <a:p>
            <a:r>
              <a:rPr lang="en-US"/>
              <a:t>POAI-Susmita Mishra</a:t>
            </a:r>
          </a:p>
        </p:txBody>
      </p:sp>
      <p:sp>
        <p:nvSpPr>
          <p:cNvPr id="9" name="Slide Number Placeholder 8"/>
          <p:cNvSpPr>
            <a:spLocks noGrp="1"/>
          </p:cNvSpPr>
          <p:nvPr>
            <p:ph type="sldNum" sz="quarter" idx="12"/>
          </p:nvPr>
        </p:nvSpPr>
        <p:spPr/>
        <p:txBody>
          <a:bodyPr/>
          <a:lstStyle/>
          <a:p>
            <a:fld id="{2EFE2850-52BF-42BA-AB58-50CE88EFA569}" type="slidenum">
              <a:rPr lang="en-US" smtClean="0"/>
              <a:pPr/>
              <a:t>‹#›</a:t>
            </a:fld>
            <a:endParaRPr lang="en-US"/>
          </a:p>
        </p:txBody>
      </p:sp>
    </p:spTree>
    <p:extLst>
      <p:ext uri="{BB962C8B-B14F-4D97-AF65-F5344CB8AC3E}">
        <p14:creationId xmlns:p14="http://schemas.microsoft.com/office/powerpoint/2010/main" val="3703034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4B96D2-4620-4012-BAC8-5A7ABBBDD8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C7F07AF-69FD-4223-B966-0E90E94FE5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051CD36-BB30-4793-9B5A-C9FC4558E11B}"/>
              </a:ext>
            </a:extLst>
          </p:cNvPr>
          <p:cNvSpPr>
            <a:spLocks noGrp="1"/>
          </p:cNvSpPr>
          <p:nvPr>
            <p:ph type="dt" sz="half" idx="10"/>
          </p:nvPr>
        </p:nvSpPr>
        <p:spPr/>
        <p:txBody>
          <a:bodyPr/>
          <a:lstStyle/>
          <a:p>
            <a:fld id="{4F472801-7CF4-4334-868A-A9AC17B74B21}" type="datetimeFigureOut">
              <a:rPr lang="en-US" smtClean="0"/>
              <a:t>7/19/2023</a:t>
            </a:fld>
            <a:endParaRPr lang="en-US"/>
          </a:p>
        </p:txBody>
      </p:sp>
      <p:sp>
        <p:nvSpPr>
          <p:cNvPr id="5" name="Footer Placeholder 4">
            <a:extLst>
              <a:ext uri="{FF2B5EF4-FFF2-40B4-BE49-F238E27FC236}">
                <a16:creationId xmlns="" xmlns:a16="http://schemas.microsoft.com/office/drawing/2014/main" id="{47C8EE2F-32D4-46D3-921E-734BA5A55F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BA20130-114E-4F49-87B0-6E359B13F0C9}"/>
              </a:ext>
            </a:extLst>
          </p:cNvPr>
          <p:cNvSpPr>
            <a:spLocks noGrp="1"/>
          </p:cNvSpPr>
          <p:nvPr>
            <p:ph type="sldNum" sz="quarter" idx="12"/>
          </p:nvPr>
        </p:nvSpPr>
        <p:spPr/>
        <p:txBody>
          <a:bodyPr/>
          <a:lstStyle/>
          <a:p>
            <a:fld id="{42C9432E-3342-4D59-A1C9-C1143A85AA4B}" type="slidenum">
              <a:rPr lang="en-US" smtClean="0"/>
              <a:t>‹#›</a:t>
            </a:fld>
            <a:endParaRPr lang="en-US"/>
          </a:p>
        </p:txBody>
      </p:sp>
    </p:spTree>
    <p:extLst>
      <p:ext uri="{BB962C8B-B14F-4D97-AF65-F5344CB8AC3E}">
        <p14:creationId xmlns:p14="http://schemas.microsoft.com/office/powerpoint/2010/main" val="3475259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2A5B79-3B86-4C18-81D9-9698A3164F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0D6CC699-6E3B-4518-95A9-7B21AF8AFC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F5657982-890C-427B-B430-7877C6CC73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99883C83-0CB2-404F-9D5B-98F838EA871C}"/>
              </a:ext>
            </a:extLst>
          </p:cNvPr>
          <p:cNvSpPr>
            <a:spLocks noGrp="1"/>
          </p:cNvSpPr>
          <p:nvPr>
            <p:ph type="dt" sz="half" idx="10"/>
          </p:nvPr>
        </p:nvSpPr>
        <p:spPr/>
        <p:txBody>
          <a:bodyPr/>
          <a:lstStyle/>
          <a:p>
            <a:fld id="{4F472801-7CF4-4334-868A-A9AC17B74B21}" type="datetimeFigureOut">
              <a:rPr lang="en-US" smtClean="0"/>
              <a:t>7/19/2023</a:t>
            </a:fld>
            <a:endParaRPr lang="en-US"/>
          </a:p>
        </p:txBody>
      </p:sp>
      <p:sp>
        <p:nvSpPr>
          <p:cNvPr id="6" name="Footer Placeholder 5">
            <a:extLst>
              <a:ext uri="{FF2B5EF4-FFF2-40B4-BE49-F238E27FC236}">
                <a16:creationId xmlns="" xmlns:a16="http://schemas.microsoft.com/office/drawing/2014/main" id="{E18B859A-4C2C-4AD4-8A2D-BACB42351D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F7581F97-404B-4964-BBED-3C10F6FD46DF}"/>
              </a:ext>
            </a:extLst>
          </p:cNvPr>
          <p:cNvSpPr>
            <a:spLocks noGrp="1"/>
          </p:cNvSpPr>
          <p:nvPr>
            <p:ph type="sldNum" sz="quarter" idx="12"/>
          </p:nvPr>
        </p:nvSpPr>
        <p:spPr/>
        <p:txBody>
          <a:bodyPr/>
          <a:lstStyle/>
          <a:p>
            <a:fld id="{42C9432E-3342-4D59-A1C9-C1143A85AA4B}" type="slidenum">
              <a:rPr lang="en-US" smtClean="0"/>
              <a:t>‹#›</a:t>
            </a:fld>
            <a:endParaRPr lang="en-US"/>
          </a:p>
        </p:txBody>
      </p:sp>
    </p:spTree>
    <p:extLst>
      <p:ext uri="{BB962C8B-B14F-4D97-AF65-F5344CB8AC3E}">
        <p14:creationId xmlns:p14="http://schemas.microsoft.com/office/powerpoint/2010/main" val="3315051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9EAE6">
            <a:alpha val="0"/>
          </a:srgbClr>
        </a:solidFill>
        <a:effectLst/>
      </p:bgPr>
    </p:bg>
    <p:spTree>
      <p:nvGrpSpPr>
        <p:cNvPr id="1" name="Shape 5"/>
        <p:cNvGrpSpPr/>
        <p:nvPr/>
      </p:nvGrpSpPr>
      <p:grpSpPr>
        <a:xfrm>
          <a:off x="0" y="0"/>
          <a:ext cx="0" cy="0"/>
          <a:chOff x="0" y="0"/>
          <a:chExt cx="0" cy="0"/>
        </a:xfrm>
      </p:grpSpPr>
      <p:sp>
        <p:nvSpPr>
          <p:cNvPr id="6" name="Google Shape;6;p4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42"/>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4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9" name="Google Shape;9;p4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a:buClr>
                <a:srgbClr val="000000"/>
              </a:buClr>
              <a:buFont typeface="Arial"/>
              <a:buNone/>
            </a:pPr>
            <a:endParaRPr kern="0"/>
          </a:p>
        </p:txBody>
      </p:sp>
      <p:sp>
        <p:nvSpPr>
          <p:cNvPr id="10" name="Google Shape;10;p4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a:buClr>
                <a:srgbClr val="000000"/>
              </a:buClr>
              <a:buFont typeface="Arial"/>
              <a:buNone/>
            </a:pPr>
            <a:fld id="{00000000-1234-1234-1234-123412341234}" type="slidenum">
              <a:rPr lang="en-IN" kern="0"/>
              <a:pPr>
                <a:buClr>
                  <a:srgbClr val="000000"/>
                </a:buClr>
                <a:buFont typeface="Arial"/>
                <a:buNone/>
              </a:pPr>
              <a:t>‹#›</a:t>
            </a:fld>
            <a:endParaRPr kern="0"/>
          </a:p>
        </p:txBody>
      </p:sp>
    </p:spTree>
    <p:extLst>
      <p:ext uri="{BB962C8B-B14F-4D97-AF65-F5344CB8AC3E}">
        <p14:creationId xmlns:p14="http://schemas.microsoft.com/office/powerpoint/2010/main" val="404049623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customXml" Target="../ink/ink1.xml"/><Relationship Id="rId2" Type="http://schemas.openxmlformats.org/officeDocument/2006/relationships/image" Target="../media/image14.emf"/><Relationship Id="rId1" Type="http://schemas.openxmlformats.org/officeDocument/2006/relationships/slideLayout" Target="../slideLayouts/slideLayout6.xml"/><Relationship Id="rId6" Type="http://schemas.openxmlformats.org/officeDocument/2006/relationships/image" Target="../media/image18.emf"/><Relationship Id="rId5" Type="http://schemas.openxmlformats.org/officeDocument/2006/relationships/image" Target="../media/image17.emf"/><Relationship Id="rId10" Type="http://schemas.openxmlformats.org/officeDocument/2006/relationships/image" Target="../media/image112.png"/><Relationship Id="rId4" Type="http://schemas.openxmlformats.org/officeDocument/2006/relationships/image" Target="../media/image1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customXml" Target="../ink/ink2.xml"/><Relationship Id="rId1" Type="http://schemas.openxmlformats.org/officeDocument/2006/relationships/slideLayout" Target="../slideLayouts/slideLayout6.xml"/><Relationship Id="rId4" Type="http://schemas.openxmlformats.org/officeDocument/2006/relationships/customXml" Target="../ink/ink3.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emf"/><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6.emf"/></Relationships>
</file>

<file path=ppt/slides/_rels/slide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39.png"/><Relationship Id="rId7" Type="http://schemas.openxmlformats.org/officeDocument/2006/relationships/image" Target="../media/image135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customXml" Target="../ink/ink6.xml"/><Relationship Id="rId5" Type="http://schemas.openxmlformats.org/officeDocument/2006/relationships/image" Target="../media/image1340.png"/><Relationship Id="rId4" Type="http://schemas.openxmlformats.org/officeDocument/2006/relationships/customXml" Target="../ink/ink5.xml"/><Relationship Id="rId9" Type="http://schemas.openxmlformats.org/officeDocument/2006/relationships/image" Target="../media/image136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8" Type="http://schemas.openxmlformats.org/officeDocument/2006/relationships/image" Target="../media/image1340.png"/><Relationship Id="rId3" Type="http://schemas.openxmlformats.org/officeDocument/2006/relationships/image" Target="../media/image43.png"/><Relationship Id="rId7" Type="http://schemas.openxmlformats.org/officeDocument/2006/relationships/customXml" Target="../ink/ink9.xml"/><Relationship Id="rId12" Type="http://schemas.openxmlformats.org/officeDocument/2006/relationships/image" Target="../media/image45.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410.png"/><Relationship Id="rId11" Type="http://schemas.openxmlformats.org/officeDocument/2006/relationships/customXml" Target="../ink/ink11.xml"/><Relationship Id="rId5" Type="http://schemas.openxmlformats.org/officeDocument/2006/relationships/customXml" Target="../ink/ink8.xml"/><Relationship Id="rId10" Type="http://schemas.openxmlformats.org/officeDocument/2006/relationships/image" Target="../media/image1420.png"/><Relationship Id="rId4" Type="http://schemas.openxmlformats.org/officeDocument/2006/relationships/image" Target="../media/image39.png"/><Relationship Id="rId9" Type="http://schemas.openxmlformats.org/officeDocument/2006/relationships/customXml" Target="../ink/ink1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customXml" Target="../ink/ink13.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340.png"/><Relationship Id="rId5" Type="http://schemas.openxmlformats.org/officeDocument/2006/relationships/customXml" Target="../ink/ink12.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54.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
          <p:cNvSpPr txBox="1">
            <a:spLocks noGrp="1"/>
          </p:cNvSpPr>
          <p:nvPr>
            <p:ph type="ctrTitle"/>
          </p:nvPr>
        </p:nvSpPr>
        <p:spPr>
          <a:xfrm>
            <a:off x="2209800" y="2130426"/>
            <a:ext cx="7772400" cy="1470025"/>
          </a:xfrm>
          <a:prstGeom prst="rect">
            <a:avLst/>
          </a:prstGeom>
          <a:noFill/>
          <a:ln>
            <a:noFill/>
          </a:ln>
        </p:spPr>
        <p:txBody>
          <a:bodyPr spcFirstLastPara="1" wrap="square" lIns="91425" tIns="45700" rIns="91425" bIns="45700" anchor="ctr" anchorCtr="0">
            <a:normAutofit/>
          </a:bodyPr>
          <a:lstStyle/>
          <a:p>
            <a:pPr>
              <a:buSzPts val="4400"/>
            </a:pPr>
            <a:r>
              <a:rPr lang="en-IN"/>
              <a:t> </a:t>
            </a:r>
            <a:endParaRPr/>
          </a:p>
        </p:txBody>
      </p:sp>
      <p:sp>
        <p:nvSpPr>
          <p:cNvPr id="143" name="Google Shape;143;p1"/>
          <p:cNvSpPr txBox="1">
            <a:spLocks noGrp="1"/>
          </p:cNvSpPr>
          <p:nvPr>
            <p:ph type="subTitle" idx="1"/>
          </p:nvPr>
        </p:nvSpPr>
        <p:spPr>
          <a:xfrm>
            <a:off x="1919536" y="2204864"/>
            <a:ext cx="8424936" cy="3240360"/>
          </a:xfrm>
          <a:prstGeom prst="rect">
            <a:avLst/>
          </a:prstGeom>
          <a:solidFill>
            <a:schemeClr val="lt1">
              <a:alpha val="0"/>
            </a:schemeClr>
          </a:solidFill>
          <a:ln w="25400" cap="flat" cmpd="sng">
            <a:solidFill>
              <a:schemeClr val="dk1">
                <a:alpha val="0"/>
              </a:schemeClr>
            </a:solidFill>
            <a:prstDash val="solid"/>
            <a:round/>
            <a:headEnd type="none" w="sm" len="sm"/>
            <a:tailEnd type="none" w="sm" len="sm"/>
          </a:ln>
        </p:spPr>
        <p:txBody>
          <a:bodyPr spcFirstLastPara="1" wrap="square" lIns="91425" tIns="45700" rIns="91425" bIns="45700" anchor="t" anchorCtr="0">
            <a:normAutofit/>
          </a:bodyPr>
          <a:lstStyle/>
          <a:p>
            <a:pPr marL="0" indent="0">
              <a:spcBef>
                <a:spcPts val="0"/>
              </a:spcBef>
              <a:buClr>
                <a:srgbClr val="002060"/>
              </a:buClr>
              <a:buSzPts val="4400"/>
            </a:pPr>
            <a:r>
              <a:rPr lang="en-IN" sz="4400" b="1">
                <a:solidFill>
                  <a:srgbClr val="002060"/>
                </a:solidFill>
                <a:latin typeface="Times New Roman"/>
                <a:ea typeface="Times New Roman"/>
                <a:cs typeface="Times New Roman"/>
                <a:sym typeface="Times New Roman"/>
              </a:rPr>
              <a:t>Rajalakshmi Engineering College</a:t>
            </a:r>
            <a:endParaRPr/>
          </a:p>
          <a:p>
            <a:pPr marL="0" indent="0">
              <a:spcBef>
                <a:spcPts val="0"/>
              </a:spcBef>
              <a:buClr>
                <a:schemeClr val="dk1"/>
              </a:buClr>
              <a:buSzPts val="2800"/>
            </a:pPr>
            <a:r>
              <a:rPr lang="en-IN" sz="2800" b="1">
                <a:solidFill>
                  <a:schemeClr val="dk1"/>
                </a:solidFill>
              </a:rPr>
              <a:t>An Autonomous Institution</a:t>
            </a:r>
            <a:endParaRPr/>
          </a:p>
          <a:p>
            <a:pPr marL="0" indent="0">
              <a:spcBef>
                <a:spcPts val="0"/>
              </a:spcBef>
              <a:buClr>
                <a:schemeClr val="dk1"/>
              </a:buClr>
              <a:buSzPts val="2400"/>
            </a:pPr>
            <a:r>
              <a:rPr lang="en-IN" sz="2400" b="1">
                <a:solidFill>
                  <a:schemeClr val="dk1"/>
                </a:solidFill>
              </a:rPr>
              <a:t>Chennai-602105</a:t>
            </a:r>
            <a:endParaRPr/>
          </a:p>
        </p:txBody>
      </p:sp>
    </p:spTree>
    <p:extLst>
      <p:ext uri="{BB962C8B-B14F-4D97-AF65-F5344CB8AC3E}">
        <p14:creationId xmlns:p14="http://schemas.microsoft.com/office/powerpoint/2010/main" val="36957455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141DAA-B9A7-474E-BB44-4817F862ABB6}"/>
              </a:ext>
            </a:extLst>
          </p:cNvPr>
          <p:cNvSpPr>
            <a:spLocks noGrp="1"/>
          </p:cNvSpPr>
          <p:nvPr>
            <p:ph type="title"/>
          </p:nvPr>
        </p:nvSpPr>
        <p:spPr>
          <a:xfrm>
            <a:off x="609600" y="274638"/>
            <a:ext cx="10721788" cy="487362"/>
          </a:xfrm>
        </p:spPr>
        <p:txBody>
          <a:bodyPr>
            <a:normAutofit fontScale="90000"/>
          </a:bodyPr>
          <a:lstStyle/>
          <a:p>
            <a:r>
              <a:rPr lang="en-US" dirty="0"/>
              <a:t>Breadth First Search (BFS)</a:t>
            </a:r>
            <a:endParaRPr lang="en-IN" dirty="0"/>
          </a:p>
        </p:txBody>
      </p:sp>
      <p:pic>
        <p:nvPicPr>
          <p:cNvPr id="5" name="Content Placeholder 4">
            <a:extLst>
              <a:ext uri="{FF2B5EF4-FFF2-40B4-BE49-F238E27FC236}">
                <a16:creationId xmlns="" xmlns:a16="http://schemas.microsoft.com/office/drawing/2014/main" id="{D94D71D8-DF00-40DE-A1CC-3FE8C9F22BE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251556" y="762000"/>
            <a:ext cx="10232232" cy="4933016"/>
          </a:xfrm>
        </p:spPr>
      </p:pic>
    </p:spTree>
    <p:extLst>
      <p:ext uri="{BB962C8B-B14F-4D97-AF65-F5344CB8AC3E}">
        <p14:creationId xmlns:p14="http://schemas.microsoft.com/office/powerpoint/2010/main" val="2597980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FF4A6A-A82F-4D2C-AA1A-672CF161E9DD}"/>
              </a:ext>
            </a:extLst>
          </p:cNvPr>
          <p:cNvSpPr>
            <a:spLocks noGrp="1"/>
          </p:cNvSpPr>
          <p:nvPr>
            <p:ph type="title"/>
          </p:nvPr>
        </p:nvSpPr>
        <p:spPr>
          <a:xfrm>
            <a:off x="609600" y="274638"/>
            <a:ext cx="10972800" cy="762621"/>
          </a:xfrm>
        </p:spPr>
        <p:txBody>
          <a:bodyPr/>
          <a:lstStyle/>
          <a:p>
            <a:r>
              <a:rPr lang="en-US" dirty="0"/>
              <a:t>Properties of BFS</a:t>
            </a:r>
            <a:endParaRPr lang="en-IN" dirty="0"/>
          </a:p>
        </p:txBody>
      </p:sp>
      <p:pic>
        <p:nvPicPr>
          <p:cNvPr id="5" name="Content Placeholder 4">
            <a:extLst>
              <a:ext uri="{FF2B5EF4-FFF2-40B4-BE49-F238E27FC236}">
                <a16:creationId xmlns="" xmlns:a16="http://schemas.microsoft.com/office/drawing/2014/main" id="{60D8262F-6422-434D-9950-0682D0F3F690}"/>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797860" y="950068"/>
            <a:ext cx="9956614" cy="4402137"/>
          </a:xfrm>
        </p:spPr>
      </p:pic>
      <p:sp>
        <p:nvSpPr>
          <p:cNvPr id="6" name="TextBox 5">
            <a:extLst>
              <a:ext uri="{FF2B5EF4-FFF2-40B4-BE49-F238E27FC236}">
                <a16:creationId xmlns="" xmlns:a16="http://schemas.microsoft.com/office/drawing/2014/main" id="{E8664269-4892-4105-B102-148F7D61D940}"/>
              </a:ext>
            </a:extLst>
          </p:cNvPr>
          <p:cNvSpPr txBox="1"/>
          <p:nvPr/>
        </p:nvSpPr>
        <p:spPr>
          <a:xfrm>
            <a:off x="1062317" y="3983251"/>
            <a:ext cx="6818243" cy="461665"/>
          </a:xfrm>
          <a:prstGeom prst="rect">
            <a:avLst/>
          </a:prstGeom>
          <a:noFill/>
        </p:spPr>
        <p:txBody>
          <a:bodyPr wrap="square" rtlCol="0">
            <a:spAutoFit/>
          </a:bodyPr>
          <a:lstStyle/>
          <a:p>
            <a:r>
              <a:rPr lang="en-US" sz="2400" dirty="0"/>
              <a:t>Path(step) cost is always 1 for each step.</a:t>
            </a:r>
            <a:endParaRPr lang="en-IN" sz="2400" dirty="0"/>
          </a:p>
        </p:txBody>
      </p:sp>
    </p:spTree>
    <p:extLst>
      <p:ext uri="{BB962C8B-B14F-4D97-AF65-F5344CB8AC3E}">
        <p14:creationId xmlns:p14="http://schemas.microsoft.com/office/powerpoint/2010/main" val="4682875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2E6740-066D-45EE-9AC5-9C7B5A965DD5}"/>
              </a:ext>
            </a:extLst>
          </p:cNvPr>
          <p:cNvSpPr>
            <a:spLocks noGrp="1"/>
          </p:cNvSpPr>
          <p:nvPr>
            <p:ph type="title"/>
          </p:nvPr>
        </p:nvSpPr>
        <p:spPr>
          <a:xfrm>
            <a:off x="609600" y="274638"/>
            <a:ext cx="10999694" cy="590323"/>
          </a:xfrm>
        </p:spPr>
        <p:txBody>
          <a:bodyPr>
            <a:normAutofit fontScale="90000"/>
          </a:bodyPr>
          <a:lstStyle/>
          <a:p>
            <a:r>
              <a:rPr lang="en-US" dirty="0"/>
              <a:t>BFS-Example(To find a route from S-G)</a:t>
            </a:r>
          </a:p>
        </p:txBody>
      </p:sp>
      <p:sp>
        <p:nvSpPr>
          <p:cNvPr id="3" name="Content Placeholder 2">
            <a:extLst>
              <a:ext uri="{FF2B5EF4-FFF2-40B4-BE49-F238E27FC236}">
                <a16:creationId xmlns="" xmlns:a16="http://schemas.microsoft.com/office/drawing/2014/main" id="{48780608-4A75-4FA0-A19B-D418725591F5}"/>
              </a:ext>
            </a:extLst>
          </p:cNvPr>
          <p:cNvSpPr>
            <a:spLocks noGrp="1"/>
          </p:cNvSpPr>
          <p:nvPr>
            <p:ph sz="half" idx="4294967295"/>
          </p:nvPr>
        </p:nvSpPr>
        <p:spPr>
          <a:xfrm>
            <a:off x="0" y="1825625"/>
            <a:ext cx="5181600" cy="4351338"/>
          </a:xfrm>
        </p:spPr>
        <p:txBody>
          <a:bodyPr/>
          <a:lstStyle/>
          <a:p>
            <a:r>
              <a:rPr lang="en-US" dirty="0"/>
              <a:t> </a:t>
            </a:r>
          </a:p>
        </p:txBody>
      </p:sp>
      <p:pic>
        <p:nvPicPr>
          <p:cNvPr id="6" name="Content Placeholder 5">
            <a:extLst>
              <a:ext uri="{FF2B5EF4-FFF2-40B4-BE49-F238E27FC236}">
                <a16:creationId xmlns="" xmlns:a16="http://schemas.microsoft.com/office/drawing/2014/main" id="{7C6D86BA-8959-4A0F-9487-58A9D628CB08}"/>
              </a:ext>
            </a:extLst>
          </p:cNvPr>
          <p:cNvPicPr>
            <a:picLocks noGrp="1"/>
          </p:cNvPicPr>
          <p:nvPr>
            <p:ph sz="half" idx="4294967295"/>
          </p:nvPr>
        </p:nvPicPr>
        <p:blipFill>
          <a:blip r:embed="rId2"/>
          <a:srcRect/>
          <a:stretch>
            <a:fillRect/>
          </a:stretch>
        </p:blipFill>
        <p:spPr bwMode="auto">
          <a:xfrm>
            <a:off x="3235786" y="1095613"/>
            <a:ext cx="1082675" cy="1044575"/>
          </a:xfrm>
          <a:prstGeom prst="rect">
            <a:avLst/>
          </a:prstGeom>
          <a:noFill/>
          <a:ln w="9525">
            <a:noFill/>
            <a:miter lim="800000"/>
            <a:headEnd/>
            <a:tailEnd/>
          </a:ln>
        </p:spPr>
      </p:pic>
      <p:pic>
        <p:nvPicPr>
          <p:cNvPr id="4" name="Picture 3">
            <a:extLst>
              <a:ext uri="{FF2B5EF4-FFF2-40B4-BE49-F238E27FC236}">
                <a16:creationId xmlns="" xmlns:a16="http://schemas.microsoft.com/office/drawing/2014/main" id="{DA9C8166-A7B3-4A79-83C7-D35284D41C24}"/>
              </a:ext>
            </a:extLst>
          </p:cNvPr>
          <p:cNvPicPr/>
          <p:nvPr/>
        </p:nvPicPr>
        <p:blipFill>
          <a:blip r:embed="rId3"/>
          <a:srcRect/>
          <a:stretch>
            <a:fillRect/>
          </a:stretch>
        </p:blipFill>
        <p:spPr bwMode="auto">
          <a:xfrm>
            <a:off x="197550" y="842416"/>
            <a:ext cx="2295331" cy="2513111"/>
          </a:xfrm>
          <a:prstGeom prst="rect">
            <a:avLst/>
          </a:prstGeom>
          <a:noFill/>
          <a:ln w="9525">
            <a:noFill/>
            <a:miter lim="800000"/>
            <a:headEnd/>
            <a:tailEnd/>
          </a:ln>
        </p:spPr>
      </p:pic>
      <p:pic>
        <p:nvPicPr>
          <p:cNvPr id="7" name="Picture 6">
            <a:extLst>
              <a:ext uri="{FF2B5EF4-FFF2-40B4-BE49-F238E27FC236}">
                <a16:creationId xmlns="" xmlns:a16="http://schemas.microsoft.com/office/drawing/2014/main" id="{684D9CB1-2654-4BEC-9450-9CECA2ABF8B4}"/>
              </a:ext>
            </a:extLst>
          </p:cNvPr>
          <p:cNvPicPr/>
          <p:nvPr/>
        </p:nvPicPr>
        <p:blipFill>
          <a:blip r:embed="rId4"/>
          <a:srcRect/>
          <a:stretch>
            <a:fillRect/>
          </a:stretch>
        </p:blipFill>
        <p:spPr bwMode="auto">
          <a:xfrm>
            <a:off x="4899129" y="932059"/>
            <a:ext cx="1980421" cy="1758525"/>
          </a:xfrm>
          <a:prstGeom prst="rect">
            <a:avLst/>
          </a:prstGeom>
          <a:noFill/>
          <a:ln w="9525">
            <a:noFill/>
            <a:miter lim="800000"/>
            <a:headEnd/>
            <a:tailEnd/>
          </a:ln>
        </p:spPr>
      </p:pic>
      <p:pic>
        <p:nvPicPr>
          <p:cNvPr id="8" name="Picture 7">
            <a:extLst>
              <a:ext uri="{FF2B5EF4-FFF2-40B4-BE49-F238E27FC236}">
                <a16:creationId xmlns="" xmlns:a16="http://schemas.microsoft.com/office/drawing/2014/main" id="{54F9DF4E-5438-45B3-AAB6-0FD6BE8C974E}"/>
              </a:ext>
            </a:extLst>
          </p:cNvPr>
          <p:cNvPicPr/>
          <p:nvPr/>
        </p:nvPicPr>
        <p:blipFill>
          <a:blip r:embed="rId5"/>
          <a:srcRect/>
          <a:stretch>
            <a:fillRect/>
          </a:stretch>
        </p:blipFill>
        <p:spPr bwMode="auto">
          <a:xfrm>
            <a:off x="8091069" y="932059"/>
            <a:ext cx="1728787" cy="2672507"/>
          </a:xfrm>
          <a:prstGeom prst="rect">
            <a:avLst/>
          </a:prstGeom>
          <a:noFill/>
          <a:ln w="9525">
            <a:noFill/>
            <a:miter lim="800000"/>
            <a:headEnd/>
            <a:tailEnd/>
          </a:ln>
        </p:spPr>
      </p:pic>
      <p:pic>
        <p:nvPicPr>
          <p:cNvPr id="9" name="Picture 8">
            <a:extLst>
              <a:ext uri="{FF2B5EF4-FFF2-40B4-BE49-F238E27FC236}">
                <a16:creationId xmlns="" xmlns:a16="http://schemas.microsoft.com/office/drawing/2014/main" id="{8BF6B9F4-9682-421A-AEC4-AF50434D7AFE}"/>
              </a:ext>
            </a:extLst>
          </p:cNvPr>
          <p:cNvPicPr/>
          <p:nvPr/>
        </p:nvPicPr>
        <p:blipFill>
          <a:blip r:embed="rId6"/>
          <a:srcRect/>
          <a:stretch>
            <a:fillRect/>
          </a:stretch>
        </p:blipFill>
        <p:spPr bwMode="auto">
          <a:xfrm>
            <a:off x="2587168" y="2849346"/>
            <a:ext cx="4463919" cy="2853825"/>
          </a:xfrm>
          <a:prstGeom prst="rect">
            <a:avLst/>
          </a:prstGeom>
          <a:noFill/>
          <a:ln w="9525">
            <a:noFill/>
            <a:miter lim="800000"/>
            <a:headEnd/>
            <a:tailEnd/>
          </a:ln>
        </p:spPr>
      </p:pic>
      <p:sp>
        <p:nvSpPr>
          <p:cNvPr id="10" name="Rectangle 9">
            <a:extLst>
              <a:ext uri="{FF2B5EF4-FFF2-40B4-BE49-F238E27FC236}">
                <a16:creationId xmlns="" xmlns:a16="http://schemas.microsoft.com/office/drawing/2014/main" id="{C1AC0B85-064B-41F5-B036-99509B4C24F7}"/>
              </a:ext>
            </a:extLst>
          </p:cNvPr>
          <p:cNvSpPr/>
          <p:nvPr/>
        </p:nvSpPr>
        <p:spPr>
          <a:xfrm>
            <a:off x="7327951" y="3816628"/>
            <a:ext cx="4281343" cy="646331"/>
          </a:xfrm>
          <a:prstGeom prst="rect">
            <a:avLst/>
          </a:prstGeom>
        </p:spPr>
        <p:txBody>
          <a:bodyPr wrap="square">
            <a:spAutoFit/>
          </a:bodyPr>
          <a:lstStyle/>
          <a:p>
            <a:pPr marL="285750" indent="-285750">
              <a:buFont typeface="Wingdings" panose="05000000000000000000" pitchFamily="2" charset="2"/>
              <a:buChar char="§"/>
            </a:pPr>
            <a:r>
              <a:rPr lang="en-US" dirty="0">
                <a:solidFill>
                  <a:srgbClr val="FF0000"/>
                </a:solidFill>
                <a:latin typeface="Times New Roman" panose="02020603050405020304" pitchFamily="18" charset="0"/>
                <a:ea typeface="Times New Roman" panose="02020603050405020304" pitchFamily="18" charset="0"/>
                <a:cs typeface="Calibri" panose="020F0502020204030204" pitchFamily="34" charset="0"/>
              </a:rPr>
              <a:t>The path in the 2nd depth level that is SBG (or ) SCG. </a:t>
            </a:r>
            <a:endParaRPr lang="en-US" dirty="0">
              <a:solidFill>
                <a:srgbClr val="FF0000"/>
              </a:solidFill>
            </a:endParaRP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 xmlns:a16="http://schemas.microsoft.com/office/drawing/2014/main" id="{3CEB22CE-F93C-4B39-92D7-61B76ABC3162}"/>
                  </a:ext>
                </a:extLst>
              </p14:cNvPr>
              <p14:cNvContentPartPr/>
              <p14:nvPr/>
            </p14:nvContentPartPr>
            <p14:xfrm>
              <a:off x="5924505" y="1865777"/>
              <a:ext cx="360" cy="360"/>
            </p14:xfrm>
          </p:contentPart>
        </mc:Choice>
        <mc:Fallback xmlns="">
          <p:pic>
            <p:nvPicPr>
              <p:cNvPr id="13" name="Ink 12">
                <a:extLst>
                  <a:ext uri="{FF2B5EF4-FFF2-40B4-BE49-F238E27FC236}">
                    <a16:creationId xmlns:a16="http://schemas.microsoft.com/office/drawing/2014/main" id="{3CEB22CE-F93C-4B39-92D7-61B76ABC3162}"/>
                  </a:ext>
                </a:extLst>
              </p:cNvPr>
              <p:cNvPicPr/>
              <p:nvPr/>
            </p:nvPicPr>
            <p:blipFill>
              <a:blip r:embed="rId10"/>
              <a:stretch>
                <a:fillRect/>
              </a:stretch>
            </p:blipFill>
            <p:spPr>
              <a:xfrm>
                <a:off x="5915865" y="1856777"/>
                <a:ext cx="18000" cy="18000"/>
              </a:xfrm>
              <a:prstGeom prst="rect">
                <a:avLst/>
              </a:prstGeom>
            </p:spPr>
          </p:pic>
        </mc:Fallback>
      </mc:AlternateContent>
    </p:spTree>
    <p:extLst>
      <p:ext uri="{BB962C8B-B14F-4D97-AF65-F5344CB8AC3E}">
        <p14:creationId xmlns:p14="http://schemas.microsoft.com/office/powerpoint/2010/main" val="292034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FB9317-288E-4455-A3AF-BF8FF8962F55}"/>
              </a:ext>
            </a:extLst>
          </p:cNvPr>
          <p:cNvSpPr>
            <a:spLocks noGrp="1"/>
          </p:cNvSpPr>
          <p:nvPr>
            <p:ph type="title"/>
          </p:nvPr>
        </p:nvSpPr>
        <p:spPr/>
        <p:txBody>
          <a:bodyPr/>
          <a:lstStyle/>
          <a:p>
            <a:r>
              <a:rPr lang="en-US" dirty="0"/>
              <a:t>Uniform Cost Search (UCS)</a:t>
            </a:r>
            <a:endParaRPr lang="en-IN" dirty="0"/>
          </a:p>
        </p:txBody>
      </p:sp>
      <p:sp>
        <p:nvSpPr>
          <p:cNvPr id="3" name="Content Placeholder 2">
            <a:extLst>
              <a:ext uri="{FF2B5EF4-FFF2-40B4-BE49-F238E27FC236}">
                <a16:creationId xmlns="" xmlns:a16="http://schemas.microsoft.com/office/drawing/2014/main" id="{63596A06-499D-4B20-8EF4-FED27E4741AD}"/>
              </a:ext>
            </a:extLst>
          </p:cNvPr>
          <p:cNvSpPr>
            <a:spLocks noGrp="1"/>
          </p:cNvSpPr>
          <p:nvPr>
            <p:ph idx="4294967295"/>
          </p:nvPr>
        </p:nvSpPr>
        <p:spPr>
          <a:xfrm>
            <a:off x="0" y="1600200"/>
            <a:ext cx="10972800" cy="4525963"/>
          </a:xfrm>
        </p:spPr>
        <p:txBody>
          <a:bodyPr>
            <a:normAutofit/>
          </a:bodyPr>
          <a:lstStyle/>
          <a:p>
            <a:r>
              <a:rPr lang="en-US" sz="2500" dirty="0">
                <a:latin typeface="Times New Roman" panose="02020603050405020304" pitchFamily="18" charset="0"/>
                <a:cs typeface="Times New Roman" panose="02020603050405020304" pitchFamily="18" charset="0"/>
              </a:rPr>
              <a:t>E</a:t>
            </a:r>
            <a:r>
              <a:rPr lang="en-US" sz="2500" b="0" i="0" u="none" strike="noStrike" baseline="0" dirty="0">
                <a:latin typeface="Times New Roman" panose="02020603050405020304" pitchFamily="18" charset="0"/>
                <a:cs typeface="Times New Roman" panose="02020603050405020304" pitchFamily="18" charset="0"/>
              </a:rPr>
              <a:t>xpands the node n with the </a:t>
            </a:r>
            <a:r>
              <a:rPr lang="en-US" sz="2500" b="0" i="1" u="none" strike="noStrike" baseline="0" dirty="0">
                <a:highlight>
                  <a:srgbClr val="FFFF00"/>
                </a:highlight>
                <a:latin typeface="Times New Roman" panose="02020603050405020304" pitchFamily="18" charset="0"/>
                <a:cs typeface="Times New Roman" panose="02020603050405020304" pitchFamily="18" charset="0"/>
              </a:rPr>
              <a:t>lowest path cost </a:t>
            </a:r>
            <a:r>
              <a:rPr lang="en-US" sz="2500" b="0" i="0" u="none" strike="noStrike" baseline="0" dirty="0">
                <a:highlight>
                  <a:srgbClr val="FFFF00"/>
                </a:highlight>
                <a:latin typeface="Times New Roman" panose="02020603050405020304" pitchFamily="18" charset="0"/>
                <a:cs typeface="Times New Roman" panose="02020603050405020304" pitchFamily="18" charset="0"/>
              </a:rPr>
              <a:t>g(n).</a:t>
            </a:r>
          </a:p>
          <a:p>
            <a:pPr algn="l"/>
            <a:r>
              <a:rPr lang="en-US" sz="2500" b="0" i="0" u="none" strike="noStrike" baseline="0" dirty="0">
                <a:latin typeface="Times New Roman" panose="02020603050405020304" pitchFamily="18" charset="0"/>
                <a:cs typeface="Times New Roman" panose="02020603050405020304" pitchFamily="18" charset="0"/>
              </a:rPr>
              <a:t>This is done by storing the frontier as </a:t>
            </a:r>
            <a:r>
              <a:rPr lang="en-US" sz="2500" b="0" i="0" u="none" strike="noStrike" baseline="0" dirty="0">
                <a:highlight>
                  <a:srgbClr val="FFFF00"/>
                </a:highlight>
                <a:latin typeface="Times New Roman" panose="02020603050405020304" pitchFamily="18" charset="0"/>
                <a:cs typeface="Times New Roman" panose="02020603050405020304" pitchFamily="18" charset="0"/>
              </a:rPr>
              <a:t>a priority queue </a:t>
            </a:r>
            <a:r>
              <a:rPr lang="en-US" sz="2500" b="0" i="0" u="none" strike="noStrike" baseline="0" dirty="0">
                <a:latin typeface="Times New Roman" panose="02020603050405020304" pitchFamily="18" charset="0"/>
                <a:cs typeface="Times New Roman" panose="02020603050405020304" pitchFamily="18" charset="0"/>
              </a:rPr>
              <a:t>ordered by </a:t>
            </a:r>
            <a:r>
              <a:rPr lang="en-US" sz="2500" dirty="0">
                <a:latin typeface="Times New Roman" panose="02020603050405020304" pitchFamily="18" charset="0"/>
                <a:cs typeface="Times New Roman" panose="02020603050405020304" pitchFamily="18" charset="0"/>
              </a:rPr>
              <a:t>the path cost g.</a:t>
            </a:r>
          </a:p>
          <a:p>
            <a:pPr algn="l"/>
            <a:r>
              <a:rPr lang="en-US" sz="2500" b="0" i="0" u="none" strike="noStrike" baseline="0" dirty="0">
                <a:latin typeface="Times New Roman" panose="02020603050405020304" pitchFamily="18" charset="0"/>
                <a:cs typeface="Times New Roman" panose="02020603050405020304" pitchFamily="18" charset="0"/>
              </a:rPr>
              <a:t>The first is that the goal test is applied to a node when it is </a:t>
            </a:r>
            <a:r>
              <a:rPr lang="en-US" sz="2400" b="0" u="none" strike="noStrike" baseline="0" dirty="0">
                <a:latin typeface="Times New Roman" panose="02020603050405020304" pitchFamily="18" charset="0"/>
                <a:cs typeface="Times New Roman" panose="02020603050405020304" pitchFamily="18" charset="0"/>
              </a:rPr>
              <a:t>selected for expansion.</a:t>
            </a:r>
            <a:endParaRPr lang="en-US" sz="2500" b="0" u="none" strike="noStrike" baseline="0" dirty="0">
              <a:latin typeface="Times New Roman" panose="02020603050405020304" pitchFamily="18" charset="0"/>
              <a:cs typeface="Times New Roman" panose="02020603050405020304" pitchFamily="18" charset="0"/>
            </a:endParaRPr>
          </a:p>
          <a:p>
            <a:pPr algn="l"/>
            <a:r>
              <a:rPr lang="en-US" sz="2500" b="0" i="0" u="none" strike="noStrike" baseline="0" dirty="0">
                <a:latin typeface="Times New Roman" panose="02020603050405020304" pitchFamily="18" charset="0"/>
                <a:cs typeface="Times New Roman" panose="02020603050405020304" pitchFamily="18" charset="0"/>
              </a:rPr>
              <a:t>Uniform-cost search </a:t>
            </a:r>
            <a:r>
              <a:rPr lang="en-US" sz="2500" b="0" i="0" u="none" strike="noStrike" baseline="0" dirty="0">
                <a:highlight>
                  <a:srgbClr val="FFFF00"/>
                </a:highlight>
                <a:latin typeface="Times New Roman" panose="02020603050405020304" pitchFamily="18" charset="0"/>
                <a:cs typeface="Times New Roman" panose="02020603050405020304" pitchFamily="18" charset="0"/>
              </a:rPr>
              <a:t>does not care about the </a:t>
            </a:r>
            <a:r>
              <a:rPr lang="en-US" sz="2500" b="0" i="1" u="none" strike="noStrike" baseline="0" dirty="0">
                <a:highlight>
                  <a:srgbClr val="FFFF00"/>
                </a:highlight>
                <a:latin typeface="Times New Roman" panose="02020603050405020304" pitchFamily="18" charset="0"/>
                <a:cs typeface="Times New Roman" panose="02020603050405020304" pitchFamily="18" charset="0"/>
              </a:rPr>
              <a:t>number </a:t>
            </a:r>
            <a:r>
              <a:rPr lang="en-US" sz="2500" b="0" i="0" u="none" strike="noStrike" baseline="0" dirty="0">
                <a:highlight>
                  <a:srgbClr val="FFFF00"/>
                </a:highlight>
                <a:latin typeface="Times New Roman" panose="02020603050405020304" pitchFamily="18" charset="0"/>
                <a:cs typeface="Times New Roman" panose="02020603050405020304" pitchFamily="18" charset="0"/>
              </a:rPr>
              <a:t>of steps </a:t>
            </a:r>
            <a:r>
              <a:rPr lang="en-US" sz="2500" b="0" i="0" u="none" strike="noStrike" baseline="0" dirty="0">
                <a:latin typeface="Times New Roman" panose="02020603050405020304" pitchFamily="18" charset="0"/>
                <a:cs typeface="Times New Roman" panose="02020603050405020304" pitchFamily="18" charset="0"/>
              </a:rPr>
              <a:t>a path has, but only about </a:t>
            </a:r>
            <a:r>
              <a:rPr lang="en-IN" sz="2500" b="0" i="0" u="none" strike="noStrike" baseline="0" dirty="0">
                <a:latin typeface="Times New Roman" panose="02020603050405020304" pitchFamily="18" charset="0"/>
                <a:cs typeface="Times New Roman" panose="02020603050405020304" pitchFamily="18" charset="0"/>
              </a:rPr>
              <a:t>their total cost.</a:t>
            </a:r>
          </a:p>
          <a:p>
            <a:pPr algn="l"/>
            <a:r>
              <a:rPr lang="en-IN" sz="2500" dirty="0">
                <a:latin typeface="Times New Roman" panose="02020603050405020304" pitchFamily="18" charset="0"/>
                <a:cs typeface="Times New Roman" panose="02020603050405020304" pitchFamily="18" charset="0"/>
              </a:rPr>
              <a:t> If all step costs are equal ,this is identical to the BFS.</a:t>
            </a:r>
          </a:p>
          <a:p>
            <a:pPr algn="l"/>
            <a:r>
              <a:rPr lang="en-IN" sz="2500" b="0" i="0" u="none" strike="noStrike" baseline="0" dirty="0">
                <a:latin typeface="Times New Roman" panose="02020603050405020304" pitchFamily="18" charset="0"/>
                <a:cs typeface="Times New Roman" panose="02020603050405020304" pitchFamily="18" charset="0"/>
              </a:rPr>
              <a:t> It will get stuck in an infinite loop , if it ever expands a node that has a zero –cost action leading to the same</a:t>
            </a:r>
            <a:r>
              <a:rPr lang="en-IN" sz="2500" b="0" i="0" u="none" strike="noStrike" dirty="0">
                <a:latin typeface="Times New Roman" panose="02020603050405020304" pitchFamily="18" charset="0"/>
                <a:cs typeface="Times New Roman" panose="02020603050405020304" pitchFamily="18" charset="0"/>
              </a:rPr>
              <a:t> state.</a:t>
            </a:r>
            <a:endParaRPr lang="en-IN" sz="2500" b="0" i="0" u="none" strike="noStrike" baseline="0" dirty="0">
              <a:latin typeface="Times New Roman" panose="02020603050405020304" pitchFamily="18" charset="0"/>
              <a:cs typeface="Times New Roman" panose="02020603050405020304" pitchFamily="18" charset="0"/>
            </a:endParaRPr>
          </a:p>
          <a:p>
            <a:pPr algn="l"/>
            <a:endParaRPr lang="en-US" sz="2500" b="0" i="1" u="none" strike="noStrike" baseline="0" dirty="0">
              <a:latin typeface="Times New Roman" panose="02020603050405020304" pitchFamily="18" charset="0"/>
              <a:cs typeface="Times New Roman" panose="02020603050405020304" pitchFamily="18" charset="0"/>
            </a:endParaRPr>
          </a:p>
          <a:p>
            <a:pPr algn="l"/>
            <a:endParaRPr lang="en-I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226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33FFC33-4AD8-4367-B256-D57CF28461E8}"/>
              </a:ext>
            </a:extLst>
          </p:cNvPr>
          <p:cNvSpPr>
            <a:spLocks noGrp="1"/>
          </p:cNvSpPr>
          <p:nvPr>
            <p:ph type="title"/>
          </p:nvPr>
        </p:nvSpPr>
        <p:spPr/>
        <p:txBody>
          <a:bodyPr>
            <a:normAutofit fontScale="90000"/>
          </a:bodyPr>
          <a:lstStyle/>
          <a:p>
            <a:r>
              <a:rPr lang="en-US" dirty="0"/>
              <a:t>Uniform Cost Search (UCS)</a:t>
            </a:r>
            <a:br>
              <a:rPr lang="en-US" dirty="0"/>
            </a:br>
            <a:r>
              <a:rPr lang="en-US" dirty="0"/>
              <a:t>Find path from Sibiu to Bucharest</a:t>
            </a:r>
            <a:endParaRPr lang="en-IN" dirty="0"/>
          </a:p>
        </p:txBody>
      </p:sp>
      <p:pic>
        <p:nvPicPr>
          <p:cNvPr id="8" name="Content Placeholder 7">
            <a:extLst>
              <a:ext uri="{FF2B5EF4-FFF2-40B4-BE49-F238E27FC236}">
                <a16:creationId xmlns="" xmlns:a16="http://schemas.microsoft.com/office/drawing/2014/main" id="{928FFC3B-2269-4165-AC59-87F6BB4F572E}"/>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546847" y="1803400"/>
            <a:ext cx="4889500" cy="3308350"/>
          </a:xfrm>
        </p:spPr>
      </p:pic>
      <p:sp>
        <p:nvSpPr>
          <p:cNvPr id="6" name="Content Placeholder 5">
            <a:extLst>
              <a:ext uri="{FF2B5EF4-FFF2-40B4-BE49-F238E27FC236}">
                <a16:creationId xmlns="" xmlns:a16="http://schemas.microsoft.com/office/drawing/2014/main" id="{DF7857B6-1B71-41E9-BD70-69062CACA694}"/>
              </a:ext>
            </a:extLst>
          </p:cNvPr>
          <p:cNvSpPr>
            <a:spLocks noGrp="1"/>
          </p:cNvSpPr>
          <p:nvPr>
            <p:ph sz="half" idx="4294967295"/>
          </p:nvPr>
        </p:nvSpPr>
        <p:spPr>
          <a:xfrm>
            <a:off x="5728354" y="1426603"/>
            <a:ext cx="5970587" cy="4486275"/>
          </a:xfrm>
        </p:spPr>
        <p:txBody>
          <a:bodyPr>
            <a:normAutofit fontScale="92500" lnSpcReduction="20000"/>
          </a:bodyPr>
          <a:lstStyle/>
          <a:p>
            <a:r>
              <a:rPr lang="en-US" sz="2500" dirty="0">
                <a:latin typeface="Times New Roman" panose="02020603050405020304" pitchFamily="18" charset="0"/>
                <a:cs typeface="Times New Roman" panose="02020603050405020304" pitchFamily="18" charset="0"/>
              </a:rPr>
              <a:t>Least cost node (in order)=[R, F]</a:t>
            </a:r>
          </a:p>
          <a:p>
            <a:r>
              <a:rPr lang="en-US" sz="2500" dirty="0">
                <a:latin typeface="Times New Roman" panose="02020603050405020304" pitchFamily="18" charset="0"/>
                <a:cs typeface="Times New Roman" panose="02020603050405020304" pitchFamily="18" charset="0"/>
              </a:rPr>
              <a:t>S-R = 80   and S-F = 99</a:t>
            </a:r>
          </a:p>
          <a:p>
            <a:r>
              <a:rPr lang="en-US" sz="2500" dirty="0">
                <a:latin typeface="Times New Roman" panose="02020603050405020304" pitchFamily="18" charset="0"/>
                <a:cs typeface="Times New Roman" panose="02020603050405020304" pitchFamily="18" charset="0"/>
              </a:rPr>
              <a:t>Expand least cost node R first.</a:t>
            </a:r>
          </a:p>
          <a:p>
            <a:r>
              <a:rPr lang="en-IN" sz="2500" dirty="0">
                <a:latin typeface="Times New Roman" panose="02020603050405020304" pitchFamily="18" charset="0"/>
                <a:cs typeface="Times New Roman" panose="02020603050405020304" pitchFamily="18" charset="0"/>
              </a:rPr>
              <a:t>80 + 97(R-P) = 177  Now F is the only least cost node (since 99&lt;177 expand it).</a:t>
            </a:r>
          </a:p>
          <a:p>
            <a:r>
              <a:rPr lang="en-IN" sz="2500" dirty="0">
                <a:latin typeface="Times New Roman" panose="02020603050405020304" pitchFamily="18" charset="0"/>
                <a:cs typeface="Times New Roman" panose="02020603050405020304" pitchFamily="18" charset="0"/>
              </a:rPr>
              <a:t>99 + 211(F-B) = 310 (reached the goal node, still the search goes on since 177&lt;310)</a:t>
            </a:r>
          </a:p>
          <a:p>
            <a:r>
              <a:rPr lang="en-IN" sz="2500" dirty="0">
                <a:latin typeface="Times New Roman" panose="02020603050405020304" pitchFamily="18" charset="0"/>
                <a:cs typeface="Times New Roman" panose="02020603050405020304" pitchFamily="18" charset="0"/>
              </a:rPr>
              <a:t>177 + 101(P-B) = 278</a:t>
            </a:r>
          </a:p>
          <a:p>
            <a:r>
              <a:rPr lang="en-IN" sz="2500" dirty="0">
                <a:latin typeface="Times New Roman" panose="02020603050405020304" pitchFamily="18" charset="0"/>
                <a:cs typeface="Times New Roman" panose="02020603050405020304" pitchFamily="18" charset="0"/>
              </a:rPr>
              <a:t>Now, we have 2 solutions/paths to reach B (1. S-R-P-B (278) 2.S-F-B (310))</a:t>
            </a:r>
          </a:p>
          <a:p>
            <a:r>
              <a:rPr lang="en-IN" sz="2500" dirty="0">
                <a:latin typeface="Times New Roman" panose="02020603050405020304" pitchFamily="18" charset="0"/>
                <a:cs typeface="Times New Roman" panose="02020603050405020304" pitchFamily="18" charset="0"/>
              </a:rPr>
              <a:t>Solution 1 has the lowest path cost and hence it will be returned by the algorithm.</a:t>
            </a:r>
          </a:p>
        </p:txBody>
      </p:sp>
    </p:spTree>
    <p:extLst>
      <p:ext uri="{BB962C8B-B14F-4D97-AF65-F5344CB8AC3E}">
        <p14:creationId xmlns:p14="http://schemas.microsoft.com/office/powerpoint/2010/main" val="141335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10522DC3-DB5D-4468-8AB1-4859011E9A9B}"/>
              </a:ext>
            </a:extLst>
          </p:cNvPr>
          <p:cNvSpPr>
            <a:spLocks noGrp="1"/>
          </p:cNvSpPr>
          <p:nvPr>
            <p:ph type="title"/>
          </p:nvPr>
        </p:nvSpPr>
        <p:spPr>
          <a:xfrm>
            <a:off x="609600" y="274638"/>
            <a:ext cx="10847294" cy="550115"/>
          </a:xfrm>
        </p:spPr>
        <p:txBody>
          <a:bodyPr>
            <a:normAutofit fontScale="90000"/>
          </a:bodyPr>
          <a:lstStyle/>
          <a:p>
            <a:r>
              <a:rPr lang="en-US" dirty="0"/>
              <a:t>Uniform Cost Search (UCS)</a:t>
            </a:r>
            <a:endParaRPr lang="en-IN" dirty="0"/>
          </a:p>
        </p:txBody>
      </p:sp>
      <p:pic>
        <p:nvPicPr>
          <p:cNvPr id="14" name="Content Placeholder 13">
            <a:extLst>
              <a:ext uri="{FF2B5EF4-FFF2-40B4-BE49-F238E27FC236}">
                <a16:creationId xmlns="" xmlns:a16="http://schemas.microsoft.com/office/drawing/2014/main" id="{D4AE7B20-95CA-4B24-9510-A570A6BAFDB1}"/>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959224" y="824753"/>
            <a:ext cx="9395011" cy="4997445"/>
          </a:xfrm>
        </p:spPr>
      </p:pic>
    </p:spTree>
    <p:extLst>
      <p:ext uri="{BB962C8B-B14F-4D97-AF65-F5344CB8AC3E}">
        <p14:creationId xmlns:p14="http://schemas.microsoft.com/office/powerpoint/2010/main" val="2744413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EA8FD00D-0A22-4F9D-852D-1C040F3E63C3}"/>
              </a:ext>
            </a:extLst>
          </p:cNvPr>
          <p:cNvSpPr>
            <a:spLocks noGrp="1"/>
          </p:cNvSpPr>
          <p:nvPr>
            <p:ph type="title"/>
          </p:nvPr>
        </p:nvSpPr>
        <p:spPr/>
        <p:txBody>
          <a:bodyPr/>
          <a:lstStyle/>
          <a:p>
            <a:r>
              <a:rPr lang="en-US" dirty="0"/>
              <a:t>Properties of UCS</a:t>
            </a:r>
            <a:endParaRPr lang="en-IN" dirty="0"/>
          </a:p>
        </p:txBody>
      </p:sp>
      <p:pic>
        <p:nvPicPr>
          <p:cNvPr id="8" name="Content Placeholder 7">
            <a:extLst>
              <a:ext uri="{FF2B5EF4-FFF2-40B4-BE49-F238E27FC236}">
                <a16:creationId xmlns="" xmlns:a16="http://schemas.microsoft.com/office/drawing/2014/main" id="{A31834B6-BFBB-42BC-868D-CD041F7C8B62}"/>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183340" y="1940205"/>
            <a:ext cx="7611035" cy="2085975"/>
          </a:xfrm>
        </p:spPr>
      </p:pic>
      <p:sp>
        <p:nvSpPr>
          <p:cNvPr id="9" name="TextBox 8">
            <a:extLst>
              <a:ext uri="{FF2B5EF4-FFF2-40B4-BE49-F238E27FC236}">
                <a16:creationId xmlns="" xmlns:a16="http://schemas.microsoft.com/office/drawing/2014/main" id="{B433CED9-33A5-47E7-BA72-2D18EA43A24C}"/>
              </a:ext>
            </a:extLst>
          </p:cNvPr>
          <p:cNvSpPr txBox="1"/>
          <p:nvPr/>
        </p:nvSpPr>
        <p:spPr>
          <a:xfrm flipH="1">
            <a:off x="8990468" y="2521527"/>
            <a:ext cx="1767179" cy="461665"/>
          </a:xfrm>
          <a:prstGeom prst="rect">
            <a:avLst/>
          </a:prstGeom>
          <a:noFill/>
        </p:spPr>
        <p:txBody>
          <a:bodyPr wrap="square" rtlCol="0">
            <a:spAutoFit/>
          </a:bodyPr>
          <a:lstStyle/>
          <a:p>
            <a:pPr algn="l"/>
            <a:r>
              <a:rPr lang="en-IN" sz="2400" b="0" i="0" u="none" strike="noStrike" baseline="0" dirty="0">
                <a:latin typeface="CMMI10"/>
              </a:rPr>
              <a:t>O</a:t>
            </a:r>
            <a:r>
              <a:rPr lang="en-IN" sz="2400" b="0" i="0" u="none" strike="noStrike" baseline="0" dirty="0">
                <a:latin typeface="CMR10"/>
              </a:rPr>
              <a:t>(</a:t>
            </a:r>
            <a:r>
              <a:rPr lang="en-IN" sz="2400" b="0" i="0" u="none" strike="noStrike" baseline="0" dirty="0">
                <a:latin typeface="CMMI10"/>
              </a:rPr>
              <a:t>b</a:t>
            </a:r>
            <a:r>
              <a:rPr lang="en-IN" sz="2400" b="0" i="0" u="none" strike="noStrike" baseline="30000" dirty="0">
                <a:latin typeface="CMR8"/>
              </a:rPr>
              <a:t>1+</a:t>
            </a:r>
            <a:r>
              <a:rPr lang="en-IN" sz="2400" b="0" i="0" u="none" strike="noStrike" baseline="30000" dirty="0">
                <a:latin typeface="CMMI8"/>
              </a:rPr>
              <a:t>C</a:t>
            </a:r>
            <a:r>
              <a:rPr lang="en-IN" sz="2400" b="0" i="0" u="none" strike="noStrike" baseline="30000" dirty="0">
                <a:latin typeface="CMSY6"/>
              </a:rPr>
              <a:t>∗</a:t>
            </a:r>
            <a:r>
              <a:rPr lang="en-IN" sz="2400" b="0" i="0" u="none" strike="noStrike" baseline="30000" dirty="0">
                <a:latin typeface="CMMI8"/>
              </a:rPr>
              <a:t>/∊</a:t>
            </a:r>
            <a:r>
              <a:rPr lang="en-IN" sz="2400" b="0" i="0" u="none" strike="noStrike" baseline="0" dirty="0">
                <a:latin typeface="CMR10"/>
              </a:rPr>
              <a:t>)</a:t>
            </a:r>
            <a:endParaRPr lang="en-IN" dirty="0"/>
          </a:p>
        </p:txBody>
      </p:sp>
    </p:spTree>
    <p:extLst>
      <p:ext uri="{BB962C8B-B14F-4D97-AF65-F5344CB8AC3E}">
        <p14:creationId xmlns:p14="http://schemas.microsoft.com/office/powerpoint/2010/main" val="41301295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B5082C-4EF0-4CE0-A689-EA0DDD22FA22}"/>
              </a:ext>
            </a:extLst>
          </p:cNvPr>
          <p:cNvSpPr>
            <a:spLocks noGrp="1"/>
          </p:cNvSpPr>
          <p:nvPr>
            <p:ph type="title"/>
          </p:nvPr>
        </p:nvSpPr>
        <p:spPr/>
        <p:txBody>
          <a:bodyPr/>
          <a:lstStyle/>
          <a:p>
            <a:r>
              <a:rPr lang="en-US" dirty="0"/>
              <a:t>Depth First Search (DFS)</a:t>
            </a:r>
            <a:endParaRPr lang="en-IN" dirty="0"/>
          </a:p>
        </p:txBody>
      </p:sp>
      <p:sp>
        <p:nvSpPr>
          <p:cNvPr id="3" name="Content Placeholder 2">
            <a:extLst>
              <a:ext uri="{FF2B5EF4-FFF2-40B4-BE49-F238E27FC236}">
                <a16:creationId xmlns="" xmlns:a16="http://schemas.microsoft.com/office/drawing/2014/main" id="{AF3DC87B-4CA1-425C-8267-48028E6910EB}"/>
              </a:ext>
            </a:extLst>
          </p:cNvPr>
          <p:cNvSpPr>
            <a:spLocks noGrp="1"/>
          </p:cNvSpPr>
          <p:nvPr>
            <p:ph idx="4294967295"/>
          </p:nvPr>
        </p:nvSpPr>
        <p:spPr>
          <a:xfrm>
            <a:off x="833718" y="1417638"/>
            <a:ext cx="10336306" cy="4267201"/>
          </a:xfrm>
        </p:spPr>
        <p:txBody>
          <a:bodyPr>
            <a:normAutofit/>
          </a:bodyPr>
          <a:lstStyle/>
          <a:p>
            <a:r>
              <a:rPr lang="en-US" sz="2800" b="0" i="0" u="none" strike="noStrike" baseline="0" dirty="0">
                <a:latin typeface="Times New Roman" panose="02020603050405020304" pitchFamily="18" charset="0"/>
                <a:cs typeface="Times New Roman" panose="02020603050405020304" pitchFamily="18" charset="0"/>
              </a:rPr>
              <a:t>Expands the </a:t>
            </a:r>
            <a:r>
              <a:rPr lang="en-US" sz="2800" b="0" i="1" u="none" strike="noStrike" baseline="0" dirty="0">
                <a:latin typeface="Times New Roman" panose="02020603050405020304" pitchFamily="18" charset="0"/>
                <a:cs typeface="Times New Roman" panose="02020603050405020304" pitchFamily="18" charset="0"/>
              </a:rPr>
              <a:t>deepest </a:t>
            </a:r>
            <a:r>
              <a:rPr lang="en-US" sz="2800" b="0" i="0" u="none" strike="noStrike" baseline="0" dirty="0">
                <a:latin typeface="Times New Roman" panose="02020603050405020304" pitchFamily="18" charset="0"/>
                <a:cs typeface="Times New Roman" panose="02020603050405020304" pitchFamily="18" charset="0"/>
              </a:rPr>
              <a:t>node in the current frontier of the search tree.</a:t>
            </a:r>
          </a:p>
          <a:p>
            <a:r>
              <a:rPr lang="en-US" sz="2800" dirty="0">
                <a:latin typeface="Times New Roman" panose="02020603050405020304" pitchFamily="18" charset="0"/>
                <a:cs typeface="Times New Roman" panose="02020603050405020304" pitchFamily="18" charset="0"/>
              </a:rPr>
              <a:t>D</a:t>
            </a:r>
            <a:r>
              <a:rPr lang="en-US" sz="2800" b="0" i="0" u="none" strike="noStrike" baseline="0" dirty="0">
                <a:latin typeface="Times New Roman" panose="02020603050405020304" pitchFamily="18" charset="0"/>
                <a:cs typeface="Times New Roman" panose="02020603050405020304" pitchFamily="18" charset="0"/>
              </a:rPr>
              <a:t>epth-first search uses a </a:t>
            </a:r>
            <a:r>
              <a:rPr lang="en-US" sz="2800" b="0" i="0" u="none" strike="noStrike" baseline="0" dirty="0">
                <a:highlight>
                  <a:srgbClr val="FFFF00"/>
                </a:highlight>
                <a:latin typeface="Times New Roman" panose="02020603050405020304" pitchFamily="18" charset="0"/>
                <a:cs typeface="Times New Roman" panose="02020603050405020304" pitchFamily="18" charset="0"/>
              </a:rPr>
              <a:t>LIFO queue (stack).</a:t>
            </a:r>
          </a:p>
          <a:p>
            <a:r>
              <a:rPr lang="en-US" sz="2800" dirty="0"/>
              <a:t>It has modest memory requirement. </a:t>
            </a:r>
          </a:p>
          <a:p>
            <a:r>
              <a:rPr lang="en-US" sz="2800" dirty="0"/>
              <a:t>It needs to store only a single path from the root to a leaf node, along with remaining unexpanded sibling nodes for each node on a path </a:t>
            </a:r>
          </a:p>
          <a:p>
            <a:r>
              <a:rPr lang="en-US" sz="2800" dirty="0"/>
              <a:t>Back track uses less memory. </a:t>
            </a:r>
          </a:p>
          <a:p>
            <a:endParaRPr lang="en-US" sz="2500" b="0" i="0" u="none" strike="noStrike" baseline="0" dirty="0">
              <a:highlight>
                <a:srgbClr val="FFFF00"/>
              </a:highlight>
              <a:latin typeface="Times New Roman" panose="02020603050405020304" pitchFamily="18" charset="0"/>
              <a:cs typeface="Times New Roman" panose="02020603050405020304" pitchFamily="18" charset="0"/>
            </a:endParaRPr>
          </a:p>
          <a:p>
            <a:endParaRPr lang="en-US" sz="2500" b="0" i="0" u="none" strike="noStrike" baseline="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 xmlns:a16="http://schemas.microsoft.com/office/drawing/2014/main" id="{AF4985DA-589F-4290-A529-5DFFC110F45D}"/>
                  </a:ext>
                </a:extLst>
              </p14:cNvPr>
              <p14:cNvContentPartPr/>
              <p14:nvPr/>
            </p14:nvContentPartPr>
            <p14:xfrm>
              <a:off x="3498668" y="2126630"/>
              <a:ext cx="360" cy="360"/>
            </p14:xfrm>
          </p:contentPart>
        </mc:Choice>
        <mc:Fallback xmlns="">
          <p:pic>
            <p:nvPicPr>
              <p:cNvPr id="4" name="Ink 3">
                <a:extLst>
                  <a:ext uri="{FF2B5EF4-FFF2-40B4-BE49-F238E27FC236}">
                    <a16:creationId xmlns:a16="http://schemas.microsoft.com/office/drawing/2014/main" id="{AF4985DA-589F-4290-A529-5DFFC110F45D}"/>
                  </a:ext>
                </a:extLst>
              </p:cNvPr>
              <p:cNvPicPr/>
              <p:nvPr/>
            </p:nvPicPr>
            <p:blipFill>
              <a:blip r:embed="rId3"/>
              <a:stretch>
                <a:fillRect/>
              </a:stretch>
            </p:blipFill>
            <p:spPr>
              <a:xfrm>
                <a:off x="3489668" y="21176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0F876DE3-174F-497A-A7F3-328F53A3CF40}"/>
                  </a:ext>
                </a:extLst>
              </p14:cNvPr>
              <p14:cNvContentPartPr/>
              <p14:nvPr/>
            </p14:nvContentPartPr>
            <p14:xfrm>
              <a:off x="3319388" y="2087030"/>
              <a:ext cx="360" cy="360"/>
            </p14:xfrm>
          </p:contentPart>
        </mc:Choice>
        <mc:Fallback xmlns="">
          <p:pic>
            <p:nvPicPr>
              <p:cNvPr id="5" name="Ink 4">
                <a:extLst>
                  <a:ext uri="{FF2B5EF4-FFF2-40B4-BE49-F238E27FC236}">
                    <a16:creationId xmlns:a16="http://schemas.microsoft.com/office/drawing/2014/main" id="{0F876DE3-174F-497A-A7F3-328F53A3CF40}"/>
                  </a:ext>
                </a:extLst>
              </p:cNvPr>
              <p:cNvPicPr/>
              <p:nvPr/>
            </p:nvPicPr>
            <p:blipFill>
              <a:blip r:embed="rId3"/>
              <a:stretch>
                <a:fillRect/>
              </a:stretch>
            </p:blipFill>
            <p:spPr>
              <a:xfrm>
                <a:off x="3310388" y="2078030"/>
                <a:ext cx="18000" cy="18000"/>
              </a:xfrm>
              <a:prstGeom prst="rect">
                <a:avLst/>
              </a:prstGeom>
            </p:spPr>
          </p:pic>
        </mc:Fallback>
      </mc:AlternateContent>
    </p:spTree>
    <p:extLst>
      <p:ext uri="{BB962C8B-B14F-4D97-AF65-F5344CB8AC3E}">
        <p14:creationId xmlns:p14="http://schemas.microsoft.com/office/powerpoint/2010/main" val="20794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840EA5-22A5-4D87-B64E-6BDD744BB56B}"/>
              </a:ext>
            </a:extLst>
          </p:cNvPr>
          <p:cNvSpPr>
            <a:spLocks noGrp="1"/>
          </p:cNvSpPr>
          <p:nvPr>
            <p:ph type="title"/>
          </p:nvPr>
        </p:nvSpPr>
        <p:spPr/>
        <p:txBody>
          <a:bodyPr/>
          <a:lstStyle/>
          <a:p>
            <a:r>
              <a:rPr lang="en-US" dirty="0"/>
              <a:t>DFS- Example (To find a route from S-G)</a:t>
            </a:r>
          </a:p>
        </p:txBody>
      </p:sp>
      <p:pic>
        <p:nvPicPr>
          <p:cNvPr id="4" name="Content Placeholder 3">
            <a:extLst>
              <a:ext uri="{FF2B5EF4-FFF2-40B4-BE49-F238E27FC236}">
                <a16:creationId xmlns="" xmlns:a16="http://schemas.microsoft.com/office/drawing/2014/main" id="{F3A6733A-A69F-4B81-AA59-60D8B47DF9CC}"/>
              </a:ext>
            </a:extLst>
          </p:cNvPr>
          <p:cNvPicPr>
            <a:picLocks noGrp="1"/>
          </p:cNvPicPr>
          <p:nvPr>
            <p:ph idx="4294967295"/>
          </p:nvPr>
        </p:nvPicPr>
        <p:blipFill>
          <a:blip r:embed="rId2"/>
          <a:srcRect/>
          <a:stretch>
            <a:fillRect/>
          </a:stretch>
        </p:blipFill>
        <p:spPr bwMode="auto">
          <a:xfrm>
            <a:off x="705474" y="1547253"/>
            <a:ext cx="2108200" cy="2760662"/>
          </a:xfrm>
          <a:prstGeom prst="rect">
            <a:avLst/>
          </a:prstGeom>
          <a:noFill/>
          <a:ln w="9525">
            <a:noFill/>
            <a:miter lim="800000"/>
            <a:headEnd/>
            <a:tailEnd/>
          </a:ln>
        </p:spPr>
      </p:pic>
      <p:pic>
        <p:nvPicPr>
          <p:cNvPr id="5" name="Picture 4">
            <a:extLst>
              <a:ext uri="{FF2B5EF4-FFF2-40B4-BE49-F238E27FC236}">
                <a16:creationId xmlns="" xmlns:a16="http://schemas.microsoft.com/office/drawing/2014/main" id="{24CAFE85-CA7D-4F75-8A3D-9FF20C5E8012}"/>
              </a:ext>
            </a:extLst>
          </p:cNvPr>
          <p:cNvPicPr/>
          <p:nvPr/>
        </p:nvPicPr>
        <p:blipFill>
          <a:blip r:embed="rId3"/>
          <a:srcRect/>
          <a:stretch>
            <a:fillRect/>
          </a:stretch>
        </p:blipFill>
        <p:spPr bwMode="auto">
          <a:xfrm>
            <a:off x="3892517" y="1866705"/>
            <a:ext cx="1514475" cy="1314450"/>
          </a:xfrm>
          <a:prstGeom prst="rect">
            <a:avLst/>
          </a:prstGeom>
          <a:noFill/>
          <a:ln w="9525">
            <a:noFill/>
            <a:miter lim="800000"/>
            <a:headEnd/>
            <a:tailEnd/>
          </a:ln>
        </p:spPr>
      </p:pic>
      <p:pic>
        <p:nvPicPr>
          <p:cNvPr id="7" name="Picture 6" descr="A picture containing text, pool ball, night sky&#10;&#10;Description automatically generated">
            <a:extLst>
              <a:ext uri="{FF2B5EF4-FFF2-40B4-BE49-F238E27FC236}">
                <a16:creationId xmlns="" xmlns:a16="http://schemas.microsoft.com/office/drawing/2014/main" id="{5C7E7680-FAE0-4666-BAF1-F0BA47BC0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6992" y="2142001"/>
            <a:ext cx="1704762" cy="2238095"/>
          </a:xfrm>
          <a:prstGeom prst="rect">
            <a:avLst/>
          </a:prstGeom>
        </p:spPr>
      </p:pic>
      <p:pic>
        <p:nvPicPr>
          <p:cNvPr id="9" name="Picture 8" descr="A picture containing text, pool ball, sport, night sky&#10;&#10;Description automatically generated">
            <a:extLst>
              <a:ext uri="{FF2B5EF4-FFF2-40B4-BE49-F238E27FC236}">
                <a16:creationId xmlns="" xmlns:a16="http://schemas.microsoft.com/office/drawing/2014/main" id="{CF8874E8-E58A-4ED9-AF85-EA42D7C872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1754" y="2238842"/>
            <a:ext cx="1809524" cy="2809524"/>
          </a:xfrm>
          <a:prstGeom prst="rect">
            <a:avLst/>
          </a:prstGeom>
        </p:spPr>
      </p:pic>
      <p:pic>
        <p:nvPicPr>
          <p:cNvPr id="11" name="Picture 10" descr="A picture containing pool ball, sport, pool table, table&#10;&#10;Description automatically generated">
            <a:extLst>
              <a:ext uri="{FF2B5EF4-FFF2-40B4-BE49-F238E27FC236}">
                <a16:creationId xmlns="" xmlns:a16="http://schemas.microsoft.com/office/drawing/2014/main" id="{EE0B05E8-B4F8-4149-B28F-23450DCDBB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5072" y="2179906"/>
            <a:ext cx="1104762" cy="3257143"/>
          </a:xfrm>
          <a:prstGeom prst="rect">
            <a:avLst/>
          </a:prstGeom>
        </p:spPr>
      </p:pic>
    </p:spTree>
    <p:extLst>
      <p:ext uri="{BB962C8B-B14F-4D97-AF65-F5344CB8AC3E}">
        <p14:creationId xmlns:p14="http://schemas.microsoft.com/office/powerpoint/2010/main" val="348801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C5EC85-712E-4296-9933-583E62B1F955}"/>
              </a:ext>
            </a:extLst>
          </p:cNvPr>
          <p:cNvSpPr>
            <a:spLocks noGrp="1"/>
          </p:cNvSpPr>
          <p:nvPr>
            <p:ph type="title"/>
          </p:nvPr>
        </p:nvSpPr>
        <p:spPr/>
        <p:txBody>
          <a:bodyPr/>
          <a:lstStyle/>
          <a:p>
            <a:r>
              <a:rPr lang="en-US" dirty="0"/>
              <a:t>Properties of DFS</a:t>
            </a:r>
            <a:endParaRPr lang="en-IN" dirty="0"/>
          </a:p>
        </p:txBody>
      </p:sp>
      <p:pic>
        <p:nvPicPr>
          <p:cNvPr id="5" name="Content Placeholder 4">
            <a:extLst>
              <a:ext uri="{FF2B5EF4-FFF2-40B4-BE49-F238E27FC236}">
                <a16:creationId xmlns="" xmlns:a16="http://schemas.microsoft.com/office/drawing/2014/main" id="{9C3C676B-43EB-4AEC-B966-FD6C2F20A5C8}"/>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16424" y="1570785"/>
            <a:ext cx="9153525" cy="3590925"/>
          </a:xfr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 xmlns:a16="http://schemas.microsoft.com/office/drawing/2014/main" id="{E09B3A48-1ED4-4629-9EBC-FDD01BDC04DE}"/>
                  </a:ext>
                </a:extLst>
              </p14:cNvPr>
              <p14:cNvContentPartPr/>
              <p14:nvPr/>
            </p14:nvContentPartPr>
            <p14:xfrm>
              <a:off x="1714741" y="4589425"/>
              <a:ext cx="143280" cy="253080"/>
            </p14:xfrm>
          </p:contentPart>
        </mc:Choice>
        <mc:Fallback xmlns="">
          <p:pic>
            <p:nvPicPr>
              <p:cNvPr id="9" name="Ink 8">
                <a:extLst>
                  <a:ext uri="{FF2B5EF4-FFF2-40B4-BE49-F238E27FC236}">
                    <a16:creationId xmlns:a16="http://schemas.microsoft.com/office/drawing/2014/main" xmlns:p14="http://schemas.microsoft.com/office/powerpoint/2010/main" xmlns="" id="{E09B3A48-1ED4-4629-9EBC-FDD01BDC04DE}"/>
                  </a:ext>
                </a:extLst>
              </p:cNvPr>
              <p:cNvPicPr/>
              <p:nvPr/>
            </p:nvPicPr>
            <p:blipFill>
              <a:blip r:embed="rId4"/>
              <a:stretch>
                <a:fillRect/>
              </a:stretch>
            </p:blipFill>
            <p:spPr>
              <a:xfrm>
                <a:off x="1705718" y="4580412"/>
                <a:ext cx="161325" cy="271106"/>
              </a:xfrm>
              <a:prstGeom prst="rect">
                <a:avLst/>
              </a:prstGeom>
            </p:spPr>
          </p:pic>
        </mc:Fallback>
      </mc:AlternateContent>
    </p:spTree>
    <p:extLst>
      <p:ext uri="{BB962C8B-B14F-4D97-AF65-F5344CB8AC3E}">
        <p14:creationId xmlns:p14="http://schemas.microsoft.com/office/powerpoint/2010/main" val="3106437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4C34A6-5485-4E0E-B457-674BFE5A9145}"/>
              </a:ext>
            </a:extLst>
          </p:cNvPr>
          <p:cNvSpPr>
            <a:spLocks noGrp="1"/>
          </p:cNvSpPr>
          <p:nvPr>
            <p:ph type="title"/>
          </p:nvPr>
        </p:nvSpPr>
        <p:spPr>
          <a:xfrm>
            <a:off x="1855265" y="313434"/>
            <a:ext cx="8181805" cy="1667766"/>
          </a:xfrm>
        </p:spPr>
        <p:txBody>
          <a:bodyPr spcFirstLastPara="1" vert="horz" wrap="square" lIns="68580" tIns="34290" rIns="68580" bIns="34290" rtlCol="0" anchor="b" anchorCtr="0">
            <a:normAutofit/>
          </a:bodyPr>
          <a:lstStyle/>
          <a:p>
            <a:r>
              <a:rPr lang="en-US" sz="3600" dirty="0">
                <a:solidFill>
                  <a:schemeClr val="tx1">
                    <a:lumMod val="85000"/>
                    <a:lumOff val="15000"/>
                  </a:schemeClr>
                </a:solidFill>
              </a:rPr>
              <a:t>PRINCIPLES OF  ARTIFICIAL INTELLIGENCE </a:t>
            </a:r>
            <a:br>
              <a:rPr lang="en-US" sz="3600" dirty="0">
                <a:solidFill>
                  <a:schemeClr val="tx1">
                    <a:lumMod val="85000"/>
                    <a:lumOff val="15000"/>
                  </a:schemeClr>
                </a:solidFill>
              </a:rPr>
            </a:br>
            <a:r>
              <a:rPr lang="en-US" sz="3600" dirty="0">
                <a:solidFill>
                  <a:schemeClr val="tx1">
                    <a:lumMod val="85000"/>
                    <a:lumOff val="15000"/>
                  </a:schemeClr>
                </a:solidFill>
              </a:rPr>
              <a:t>(AI19341)</a:t>
            </a:r>
          </a:p>
        </p:txBody>
      </p:sp>
      <p:pic>
        <p:nvPicPr>
          <p:cNvPr id="16" name="Graphic 5" descr="Robot">
            <a:extLst>
              <a:ext uri="{FF2B5EF4-FFF2-40B4-BE49-F238E27FC236}">
                <a16:creationId xmlns:a16="http://schemas.microsoft.com/office/drawing/2014/main" xmlns="" id="{CB102969-F9B6-4B8D-A066-E923636F24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952876" y="2816525"/>
            <a:ext cx="3381375" cy="1879883"/>
          </a:xfrm>
          <a:prstGeom prst="rect">
            <a:avLst/>
          </a:prstGeom>
        </p:spPr>
      </p:pic>
      <p:cxnSp>
        <p:nvCxnSpPr>
          <p:cNvPr id="29" name="Straight Connector 28">
            <a:extLst>
              <a:ext uri="{FF2B5EF4-FFF2-40B4-BE49-F238E27FC236}">
                <a16:creationId xmlns:a16="http://schemas.microsoft.com/office/drawing/2014/main" xmlns="" id="{432529AB-8F99-47FB-91B5-93565E543B5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150369" y="4932531"/>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31786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98C0ED-758D-4CA3-91FD-9E0DDECF6B05}"/>
              </a:ext>
            </a:extLst>
          </p:cNvPr>
          <p:cNvSpPr>
            <a:spLocks noGrp="1"/>
          </p:cNvSpPr>
          <p:nvPr>
            <p:ph type="title"/>
          </p:nvPr>
        </p:nvSpPr>
        <p:spPr/>
        <p:txBody>
          <a:bodyPr/>
          <a:lstStyle/>
          <a:p>
            <a:r>
              <a:rPr lang="en-US" dirty="0"/>
              <a:t>Depth Limited Search (DLS)</a:t>
            </a:r>
            <a:endParaRPr lang="en-IN" dirty="0"/>
          </a:p>
        </p:txBody>
      </p:sp>
      <p:sp>
        <p:nvSpPr>
          <p:cNvPr id="3" name="Content Placeholder 2">
            <a:extLst>
              <a:ext uri="{FF2B5EF4-FFF2-40B4-BE49-F238E27FC236}">
                <a16:creationId xmlns="" xmlns:a16="http://schemas.microsoft.com/office/drawing/2014/main" id="{1A34EFF6-4A3F-4326-82F2-6D41309D4ECC}"/>
              </a:ext>
            </a:extLst>
          </p:cNvPr>
          <p:cNvSpPr>
            <a:spLocks noGrp="1"/>
          </p:cNvSpPr>
          <p:nvPr>
            <p:ph idx="4294967295"/>
          </p:nvPr>
        </p:nvSpPr>
        <p:spPr>
          <a:xfrm>
            <a:off x="806824" y="1237129"/>
            <a:ext cx="10972800" cy="4312024"/>
          </a:xfrm>
        </p:spPr>
        <p:txBody>
          <a:bodyPr>
            <a:noAutofit/>
          </a:bodyPr>
          <a:lstStyle/>
          <a:p>
            <a:r>
              <a:rPr lang="en-US" sz="2000" dirty="0"/>
              <a:t>A cut off (Maximum level of the depth) is introduced in this search technique to overcome the disadvantage of Depth First Search. </a:t>
            </a:r>
          </a:p>
          <a:p>
            <a:r>
              <a:rPr lang="en-US" sz="2000" dirty="0"/>
              <a:t>The cut off value depends on the number of states. </a:t>
            </a:r>
          </a:p>
          <a:p>
            <a:r>
              <a:rPr lang="en-US" sz="2000" dirty="0"/>
              <a:t>DLS can be implemented as a simple modification to the general tree search algorithm or the recursive DFS algorithm. </a:t>
            </a:r>
          </a:p>
          <a:p>
            <a:r>
              <a:rPr lang="en-US" sz="2000" dirty="0"/>
              <a:t>DLS imposes a fixed depth limit on a DFS. </a:t>
            </a:r>
          </a:p>
          <a:p>
            <a:r>
              <a:rPr lang="en-US" sz="2000" dirty="0"/>
              <a:t>A variation of depth-first search that uses a depth limit </a:t>
            </a:r>
          </a:p>
          <a:p>
            <a:pPr algn="l"/>
            <a:r>
              <a:rPr lang="en-IN" sz="2000" b="0" i="0" u="none" strike="noStrike" baseline="0" dirty="0">
                <a:latin typeface="Times New Roman" panose="02020603050405020304" pitchFamily="18" charset="0"/>
                <a:cs typeface="Times New Roman" panose="02020603050405020304" pitchFamily="18" charset="0"/>
              </a:rPr>
              <a:t>Nodes at depth  are </a:t>
            </a:r>
            <a:r>
              <a:rPr lang="en-US" sz="2000" b="0" i="0" u="none" strike="noStrike" baseline="0" dirty="0">
                <a:latin typeface="Times New Roman" panose="02020603050405020304" pitchFamily="18" charset="0"/>
                <a:cs typeface="Times New Roman" panose="02020603050405020304" pitchFamily="18" charset="0"/>
              </a:rPr>
              <a:t>treated as if they have no successors.</a:t>
            </a:r>
          </a:p>
          <a:p>
            <a:pPr algn="l"/>
            <a:r>
              <a:rPr lang="en-US" sz="2000" b="0" i="0" u="none" strike="noStrike" baseline="0" dirty="0">
                <a:latin typeface="Times New Roman" panose="02020603050405020304" pitchFamily="18" charset="0"/>
                <a:cs typeface="Times New Roman" panose="02020603050405020304" pitchFamily="18" charset="0"/>
              </a:rPr>
              <a:t>Unfortunately, it also introduces an additional source of </a:t>
            </a:r>
            <a:r>
              <a:rPr lang="en-US" sz="2000" b="0" i="0" u="none" strike="noStrike" baseline="0" dirty="0">
                <a:solidFill>
                  <a:srgbClr val="FF0000"/>
                </a:solidFill>
                <a:latin typeface="Times New Roman" panose="02020603050405020304" pitchFamily="18" charset="0"/>
                <a:cs typeface="Times New Roman" panose="02020603050405020304" pitchFamily="18" charset="0"/>
              </a:rPr>
              <a:t>incompleteness </a:t>
            </a:r>
            <a:r>
              <a:rPr lang="en-US" sz="2000" b="0" i="0" u="none" strike="noStrike" baseline="0" dirty="0">
                <a:latin typeface="Times New Roman" panose="02020603050405020304" pitchFamily="18" charset="0"/>
                <a:cs typeface="Times New Roman" panose="02020603050405020304" pitchFamily="18" charset="0"/>
              </a:rPr>
              <a:t>if we choose l &lt; d, that is, the shallowest goal is beyond the depth </a:t>
            </a:r>
            <a:r>
              <a:rPr lang="en-IN" sz="2000" b="0" i="0" u="none" strike="noStrike" baseline="0" dirty="0">
                <a:latin typeface="Times New Roman" panose="02020603050405020304" pitchFamily="18" charset="0"/>
                <a:cs typeface="Times New Roman" panose="02020603050405020304" pitchFamily="18" charset="0"/>
              </a:rPr>
              <a:t>limit.</a:t>
            </a:r>
          </a:p>
          <a:p>
            <a:pPr algn="l"/>
            <a:r>
              <a:rPr lang="en-US" sz="2000" dirty="0">
                <a:latin typeface="Times New Roman" panose="02020603050405020304" pitchFamily="18" charset="0"/>
                <a:cs typeface="Times New Roman" panose="02020603050405020304" pitchFamily="18" charset="0"/>
              </a:rPr>
              <a:t>D</a:t>
            </a:r>
            <a:r>
              <a:rPr lang="en-US" sz="2000" b="0" i="0" u="none" strike="noStrike" baseline="0" dirty="0">
                <a:latin typeface="Times New Roman" panose="02020603050405020304" pitchFamily="18" charset="0"/>
                <a:cs typeface="Times New Roman" panose="02020603050405020304" pitchFamily="18" charset="0"/>
              </a:rPr>
              <a:t>epth limits can be based on knowledge of the problem.</a:t>
            </a:r>
          </a:p>
          <a:p>
            <a:pPr marL="0" indent="0" algn="l">
              <a:buNone/>
            </a:pPr>
            <a:endParaRPr lang="en-I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533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1BE275-6B87-4A84-BB85-07E45B085397}"/>
              </a:ext>
            </a:extLst>
          </p:cNvPr>
          <p:cNvSpPr>
            <a:spLocks noGrp="1"/>
          </p:cNvSpPr>
          <p:nvPr>
            <p:ph type="title"/>
          </p:nvPr>
        </p:nvSpPr>
        <p:spPr/>
        <p:txBody>
          <a:bodyPr/>
          <a:lstStyle/>
          <a:p>
            <a:r>
              <a:rPr lang="en-US" dirty="0"/>
              <a:t>Depth Limited Search (DLS)</a:t>
            </a:r>
            <a:endParaRPr lang="en-IN" dirty="0"/>
          </a:p>
        </p:txBody>
      </p:sp>
      <p:pic>
        <p:nvPicPr>
          <p:cNvPr id="5" name="Content Placeholder 4">
            <a:extLst>
              <a:ext uri="{FF2B5EF4-FFF2-40B4-BE49-F238E27FC236}">
                <a16:creationId xmlns="" xmlns:a16="http://schemas.microsoft.com/office/drawing/2014/main" id="{967F962F-5881-4DE0-8594-7C8918E5B5DE}"/>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357312" y="1206874"/>
            <a:ext cx="9477375" cy="4330700"/>
          </a:xfrm>
        </p:spPr>
      </p:pic>
    </p:spTree>
    <p:extLst>
      <p:ext uri="{BB962C8B-B14F-4D97-AF65-F5344CB8AC3E}">
        <p14:creationId xmlns:p14="http://schemas.microsoft.com/office/powerpoint/2010/main" val="3549014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82ED40-B8F2-4D1B-B990-C8BEE161C7E6}"/>
              </a:ext>
            </a:extLst>
          </p:cNvPr>
          <p:cNvSpPr>
            <a:spLocks noGrp="1"/>
          </p:cNvSpPr>
          <p:nvPr>
            <p:ph type="title"/>
          </p:nvPr>
        </p:nvSpPr>
        <p:spPr/>
        <p:txBody>
          <a:bodyPr/>
          <a:lstStyle/>
          <a:p>
            <a:r>
              <a:rPr lang="en-US" dirty="0"/>
              <a:t>DLS-Example ( Find a path from A-E)</a:t>
            </a:r>
          </a:p>
        </p:txBody>
      </p:sp>
      <p:pic>
        <p:nvPicPr>
          <p:cNvPr id="7" name="Content Placeholder 6" descr="Graphical user interface, application, chat or text message&#10;&#10;Description automatically generated">
            <a:extLst>
              <a:ext uri="{FF2B5EF4-FFF2-40B4-BE49-F238E27FC236}">
                <a16:creationId xmlns="" xmlns:a16="http://schemas.microsoft.com/office/drawing/2014/main" id="{F5AE0FCD-BFE1-4634-B9C3-5C82DFAB0093}"/>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150151" y="1567656"/>
            <a:ext cx="2381250" cy="2038350"/>
          </a:xfrm>
        </p:spPr>
      </p:pic>
      <p:sp>
        <p:nvSpPr>
          <p:cNvPr id="8" name="Rectangle 7">
            <a:extLst>
              <a:ext uri="{FF2B5EF4-FFF2-40B4-BE49-F238E27FC236}">
                <a16:creationId xmlns="" xmlns:a16="http://schemas.microsoft.com/office/drawing/2014/main" id="{AD50A261-D93A-4295-A5E1-472CD0BB0575}"/>
              </a:ext>
            </a:extLst>
          </p:cNvPr>
          <p:cNvSpPr/>
          <p:nvPr/>
        </p:nvSpPr>
        <p:spPr>
          <a:xfrm>
            <a:off x="4111689" y="1786105"/>
            <a:ext cx="6096000" cy="1027782"/>
          </a:xfrm>
          <a:prstGeom prst="rect">
            <a:avLst/>
          </a:prstGeom>
        </p:spPr>
        <p:txBody>
          <a:bodyPr>
            <a:spAutoFit/>
          </a:bodyPr>
          <a:lstStyle/>
          <a:p>
            <a:pPr algn="just">
              <a:lnSpc>
                <a:spcPct val="115000"/>
              </a:lnSpc>
              <a:spcAft>
                <a:spcPts val="10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The number of states in the given map is five. So, it is possible to get the goal state at the maximum depth of four. Therefore, the cut off value is four. </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0" name="Picture 9" descr="A picture containing diagram&#10;&#10;Description automatically generated">
            <a:extLst>
              <a:ext uri="{FF2B5EF4-FFF2-40B4-BE49-F238E27FC236}">
                <a16:creationId xmlns="" xmlns:a16="http://schemas.microsoft.com/office/drawing/2014/main" id="{AE5888D0-22F0-44D4-816D-DDF06D210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7282" y="3030184"/>
            <a:ext cx="485714" cy="485714"/>
          </a:xfrm>
          <a:prstGeom prst="rect">
            <a:avLst/>
          </a:prstGeom>
        </p:spPr>
      </p:pic>
      <p:sp>
        <p:nvSpPr>
          <p:cNvPr id="11" name="AutoShape 2">
            <a:extLst>
              <a:ext uri="{FF2B5EF4-FFF2-40B4-BE49-F238E27FC236}">
                <a16:creationId xmlns="" xmlns:a16="http://schemas.microsoft.com/office/drawing/2014/main" id="{38C4242F-A55A-4E5E-A770-204539A8C4A4}"/>
              </a:ext>
            </a:extLst>
          </p:cNvPr>
          <p:cNvSpPr>
            <a:spLocks noChangeArrowheads="1"/>
          </p:cNvSpPr>
          <p:nvPr/>
        </p:nvSpPr>
        <p:spPr bwMode="auto">
          <a:xfrm>
            <a:off x="7023573" y="2971800"/>
            <a:ext cx="457200" cy="457200"/>
          </a:xfrm>
          <a:prstGeom prst="flowChartConnector">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80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1027" name="AutoShape 3">
            <a:extLst>
              <a:ext uri="{FF2B5EF4-FFF2-40B4-BE49-F238E27FC236}">
                <a16:creationId xmlns="" xmlns:a16="http://schemas.microsoft.com/office/drawing/2014/main" id="{A5A8C2E9-5B08-4D6F-AA32-5B225247C68E}"/>
              </a:ext>
            </a:extLst>
          </p:cNvPr>
          <p:cNvCxnSpPr>
            <a:cxnSpLocks noChangeShapeType="1"/>
          </p:cNvCxnSpPr>
          <p:nvPr/>
        </p:nvCxnSpPr>
        <p:spPr bwMode="auto">
          <a:xfrm flipH="1">
            <a:off x="6747348" y="3440112"/>
            <a:ext cx="331788" cy="4191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2" name="AutoShape 4">
            <a:extLst>
              <a:ext uri="{FF2B5EF4-FFF2-40B4-BE49-F238E27FC236}">
                <a16:creationId xmlns="" xmlns:a16="http://schemas.microsoft.com/office/drawing/2014/main" id="{603DB3D8-7327-4F48-859B-15ABD79A2243}"/>
              </a:ext>
            </a:extLst>
          </p:cNvPr>
          <p:cNvSpPr>
            <a:spLocks noChangeArrowheads="1"/>
          </p:cNvSpPr>
          <p:nvPr/>
        </p:nvSpPr>
        <p:spPr bwMode="auto">
          <a:xfrm>
            <a:off x="6440961" y="3865562"/>
            <a:ext cx="457200" cy="457200"/>
          </a:xfrm>
          <a:prstGeom prst="flowChartConnector">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80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rPr>
              <a:t>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1029" name="AutoShape 5">
            <a:extLst>
              <a:ext uri="{FF2B5EF4-FFF2-40B4-BE49-F238E27FC236}">
                <a16:creationId xmlns="" xmlns:a16="http://schemas.microsoft.com/office/drawing/2014/main" id="{B978EECC-3F80-4CF6-B736-9ABE7573E554}"/>
              </a:ext>
            </a:extLst>
          </p:cNvPr>
          <p:cNvCxnSpPr>
            <a:cxnSpLocks noChangeShapeType="1"/>
          </p:cNvCxnSpPr>
          <p:nvPr/>
        </p:nvCxnSpPr>
        <p:spPr bwMode="auto">
          <a:xfrm rot="5400000" flipH="1">
            <a:off x="7399017" y="3396456"/>
            <a:ext cx="331788" cy="4191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3" name="AutoShape 6">
            <a:extLst>
              <a:ext uri="{FF2B5EF4-FFF2-40B4-BE49-F238E27FC236}">
                <a16:creationId xmlns="" xmlns:a16="http://schemas.microsoft.com/office/drawing/2014/main" id="{2E7C052C-84E0-4845-8991-A8C7A211886F}"/>
              </a:ext>
            </a:extLst>
          </p:cNvPr>
          <p:cNvSpPr>
            <a:spLocks noChangeArrowheads="1"/>
          </p:cNvSpPr>
          <p:nvPr/>
        </p:nvSpPr>
        <p:spPr bwMode="auto">
          <a:xfrm>
            <a:off x="7517286" y="3778250"/>
            <a:ext cx="457200" cy="457200"/>
          </a:xfrm>
          <a:prstGeom prst="flowChartConnector">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80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5" name="Picture 14" descr="Graphical user interface, application, background pattern, chat or text message&#10;&#10;Description automatically generated">
            <a:extLst>
              <a:ext uri="{FF2B5EF4-FFF2-40B4-BE49-F238E27FC236}">
                <a16:creationId xmlns="" xmlns:a16="http://schemas.microsoft.com/office/drawing/2014/main" id="{C2E5FB09-9DD5-49D1-9434-A82CD284DF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2442" y="2813887"/>
            <a:ext cx="1971429" cy="2114286"/>
          </a:xfrm>
          <a:prstGeom prst="rect">
            <a:avLst/>
          </a:prstGeom>
        </p:spPr>
      </p:pic>
      <p:sp>
        <p:nvSpPr>
          <p:cNvPr id="16" name="Rectangle 15">
            <a:extLst>
              <a:ext uri="{FF2B5EF4-FFF2-40B4-BE49-F238E27FC236}">
                <a16:creationId xmlns="" xmlns:a16="http://schemas.microsoft.com/office/drawing/2014/main" id="{3F6AA2A2-6D57-444D-8EFD-DA8C72138CD3}"/>
              </a:ext>
            </a:extLst>
          </p:cNvPr>
          <p:cNvSpPr/>
          <p:nvPr/>
        </p:nvSpPr>
        <p:spPr>
          <a:xfrm>
            <a:off x="2127844" y="4829742"/>
            <a:ext cx="2518703" cy="390684"/>
          </a:xfrm>
          <a:prstGeom prst="rect">
            <a:avLst/>
          </a:prstGeom>
        </p:spPr>
        <p:txBody>
          <a:bodyPr wrap="none">
            <a:spAutoFit/>
          </a:bodyPr>
          <a:lstStyle/>
          <a:p>
            <a:pPr algn="just">
              <a:lnSpc>
                <a:spcPct val="115000"/>
              </a:lnSpc>
              <a:spcAft>
                <a:spcPts val="1000"/>
              </a:spcAft>
              <a:tabLst>
                <a:tab pos="1504950" algn="l"/>
              </a:tabLst>
            </a:pPr>
            <a:r>
              <a:rPr lang="en-US" dirty="0">
                <a:latin typeface="Times New Roman" panose="02020603050405020304" pitchFamily="18" charset="0"/>
                <a:ea typeface="Times New Roman" panose="02020603050405020304" pitchFamily="18" charset="0"/>
                <a:cs typeface="Calibri" panose="020F0502020204030204" pitchFamily="34" charset="0"/>
              </a:rPr>
              <a:t>The solution is A-B-D-E.</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839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C64D75-7751-4B87-A64A-1D40ABFC8431}"/>
              </a:ext>
            </a:extLst>
          </p:cNvPr>
          <p:cNvSpPr>
            <a:spLocks noGrp="1"/>
          </p:cNvSpPr>
          <p:nvPr>
            <p:ph type="title"/>
          </p:nvPr>
        </p:nvSpPr>
        <p:spPr/>
        <p:txBody>
          <a:bodyPr/>
          <a:lstStyle/>
          <a:p>
            <a:r>
              <a:rPr lang="en-US" dirty="0"/>
              <a:t>Properties of DLS</a:t>
            </a:r>
            <a:endParaRPr lang="en-IN" dirty="0"/>
          </a:p>
        </p:txBody>
      </p:sp>
      <p:sp>
        <p:nvSpPr>
          <p:cNvPr id="3" name="Content Placeholder 2">
            <a:extLst>
              <a:ext uri="{FF2B5EF4-FFF2-40B4-BE49-F238E27FC236}">
                <a16:creationId xmlns="" xmlns:a16="http://schemas.microsoft.com/office/drawing/2014/main" id="{6705E676-53C5-4A6F-870F-FBAC0C8B4302}"/>
              </a:ext>
            </a:extLst>
          </p:cNvPr>
          <p:cNvSpPr>
            <a:spLocks noGrp="1"/>
          </p:cNvSpPr>
          <p:nvPr>
            <p:ph idx="4294967295"/>
          </p:nvPr>
        </p:nvSpPr>
        <p:spPr>
          <a:xfrm>
            <a:off x="609600" y="1686580"/>
            <a:ext cx="9888071" cy="3010926"/>
          </a:xfrm>
        </p:spPr>
        <p:txBody>
          <a:bodyPr/>
          <a:lstStyle/>
          <a:p>
            <a:r>
              <a:rPr lang="en-US" dirty="0"/>
              <a:t>Time Complexity : O(b</a:t>
            </a:r>
            <a:r>
              <a:rPr lang="en-US" baseline="30000" dirty="0"/>
              <a:t>l</a:t>
            </a:r>
            <a:r>
              <a:rPr lang="en-US" dirty="0"/>
              <a:t>)</a:t>
            </a:r>
          </a:p>
          <a:p>
            <a:r>
              <a:rPr lang="en-US" dirty="0"/>
              <a:t>Space Complexity: O(bl)</a:t>
            </a:r>
          </a:p>
          <a:p>
            <a:r>
              <a:rPr lang="en-US" dirty="0"/>
              <a:t>DFS is a special case of DLS where the l=ꝏ</a:t>
            </a:r>
            <a:endParaRPr lang="en-IN" dirty="0"/>
          </a:p>
        </p:txBody>
      </p:sp>
    </p:spTree>
    <p:extLst>
      <p:ext uri="{BB962C8B-B14F-4D97-AF65-F5344CB8AC3E}">
        <p14:creationId xmlns:p14="http://schemas.microsoft.com/office/powerpoint/2010/main" val="1535971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7AACBD-FEDE-49A2-B114-E79EDC361C58}"/>
              </a:ext>
            </a:extLst>
          </p:cNvPr>
          <p:cNvSpPr>
            <a:spLocks noGrp="1"/>
          </p:cNvSpPr>
          <p:nvPr>
            <p:ph type="title"/>
          </p:nvPr>
        </p:nvSpPr>
        <p:spPr/>
        <p:txBody>
          <a:bodyPr/>
          <a:lstStyle/>
          <a:p>
            <a:r>
              <a:rPr lang="en-US" dirty="0"/>
              <a:t>Iterative Deepening DFS (IDS)</a:t>
            </a:r>
            <a:endParaRPr lang="en-IN" dirty="0"/>
          </a:p>
        </p:txBody>
      </p:sp>
      <p:sp>
        <p:nvSpPr>
          <p:cNvPr id="3" name="Content Placeholder 2">
            <a:extLst>
              <a:ext uri="{FF2B5EF4-FFF2-40B4-BE49-F238E27FC236}">
                <a16:creationId xmlns="" xmlns:a16="http://schemas.microsoft.com/office/drawing/2014/main" id="{CF927604-1F02-49C0-9E22-88D1445AF168}"/>
              </a:ext>
            </a:extLst>
          </p:cNvPr>
          <p:cNvSpPr>
            <a:spLocks noGrp="1"/>
          </p:cNvSpPr>
          <p:nvPr>
            <p:ph idx="4294967295"/>
          </p:nvPr>
        </p:nvSpPr>
        <p:spPr>
          <a:xfrm>
            <a:off x="726140" y="1640541"/>
            <a:ext cx="10246659" cy="3442447"/>
          </a:xfrm>
        </p:spPr>
        <p:txBody>
          <a:bodyPr>
            <a:normAutofit/>
          </a:bodyPr>
          <a:lstStyle/>
          <a:p>
            <a:r>
              <a:rPr lang="en-US" sz="2500" b="0" i="0" u="none" strike="noStrike" baseline="0" dirty="0">
                <a:latin typeface="Times New Roman" panose="02020603050405020304" pitchFamily="18" charset="0"/>
                <a:cs typeface="Times New Roman" panose="02020603050405020304" pitchFamily="18" charset="0"/>
              </a:rPr>
              <a:t>Combination of depth-first tree search, that finds the best depth limit.</a:t>
            </a:r>
          </a:p>
          <a:p>
            <a:pPr algn="l"/>
            <a:r>
              <a:rPr lang="en-IN" sz="2500" b="0" i="0" u="none" strike="noStrike" baseline="0" dirty="0">
                <a:latin typeface="Times New Roman" panose="02020603050405020304" pitchFamily="18" charset="0"/>
                <a:cs typeface="Times New Roman" panose="02020603050405020304" pitchFamily="18" charset="0"/>
              </a:rPr>
              <a:t>It does </a:t>
            </a:r>
            <a:r>
              <a:rPr lang="en-US" sz="2500" b="0" i="0" u="none" strike="noStrike" baseline="0" dirty="0">
                <a:latin typeface="Times New Roman" panose="02020603050405020304" pitchFamily="18" charset="0"/>
                <a:cs typeface="Times New Roman" panose="02020603050405020304" pitchFamily="18" charset="0"/>
              </a:rPr>
              <a:t>this by gradually increasing the limit—first 0, then 1, then 2, and so on—until a goal is found.</a:t>
            </a:r>
          </a:p>
          <a:p>
            <a:pPr algn="l"/>
            <a:r>
              <a:rPr lang="en-US" sz="2500" b="0" i="0" u="none" strike="noStrike" baseline="0" dirty="0">
                <a:latin typeface="Times New Roman" panose="02020603050405020304" pitchFamily="18" charset="0"/>
                <a:cs typeface="Times New Roman" panose="02020603050405020304" pitchFamily="18" charset="0"/>
              </a:rPr>
              <a:t>This will occur until the depth limit reaches d, the depth of the shallowest goal node.</a:t>
            </a:r>
          </a:p>
          <a:p>
            <a:pPr algn="l"/>
            <a:endParaRPr lang="en-I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569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09462A-B394-4163-AD07-12CA6F69B191}"/>
              </a:ext>
            </a:extLst>
          </p:cNvPr>
          <p:cNvSpPr>
            <a:spLocks noGrp="1"/>
          </p:cNvSpPr>
          <p:nvPr>
            <p:ph type="title"/>
          </p:nvPr>
        </p:nvSpPr>
        <p:spPr>
          <a:xfrm>
            <a:off x="609600" y="274638"/>
            <a:ext cx="10972800" cy="585974"/>
          </a:xfrm>
        </p:spPr>
        <p:txBody>
          <a:bodyPr>
            <a:normAutofit fontScale="90000"/>
          </a:bodyPr>
          <a:lstStyle/>
          <a:p>
            <a:r>
              <a:rPr lang="en-US" dirty="0"/>
              <a:t>Iterative Deepening DFS (IDS)</a:t>
            </a:r>
            <a:endParaRPr lang="en-IN" dirty="0"/>
          </a:p>
        </p:txBody>
      </p:sp>
      <p:pic>
        <p:nvPicPr>
          <p:cNvPr id="5" name="Content Placeholder 4">
            <a:extLst>
              <a:ext uri="{FF2B5EF4-FFF2-40B4-BE49-F238E27FC236}">
                <a16:creationId xmlns="" xmlns:a16="http://schemas.microsoft.com/office/drawing/2014/main" id="{29F05D01-59BD-4EA6-AFA0-DB2F1640BA30}"/>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887506" y="860612"/>
            <a:ext cx="10010775" cy="4808537"/>
          </a:xfrm>
        </p:spPr>
      </p:pic>
    </p:spTree>
    <p:extLst>
      <p:ext uri="{BB962C8B-B14F-4D97-AF65-F5344CB8AC3E}">
        <p14:creationId xmlns:p14="http://schemas.microsoft.com/office/powerpoint/2010/main" val="3942324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E8AF80-6B09-45CF-9020-36E24898873C}"/>
              </a:ext>
            </a:extLst>
          </p:cNvPr>
          <p:cNvSpPr>
            <a:spLocks noGrp="1"/>
          </p:cNvSpPr>
          <p:nvPr>
            <p:ph type="title"/>
          </p:nvPr>
        </p:nvSpPr>
        <p:spPr>
          <a:xfrm>
            <a:off x="609600" y="274638"/>
            <a:ext cx="10972800" cy="675621"/>
          </a:xfrm>
        </p:spPr>
        <p:txBody>
          <a:bodyPr>
            <a:normAutofit fontScale="90000"/>
          </a:bodyPr>
          <a:lstStyle/>
          <a:p>
            <a:r>
              <a:rPr lang="en-US" dirty="0"/>
              <a:t>Iterative Deepening DFS (IDS)</a:t>
            </a:r>
            <a:endParaRPr lang="en-IN" dirty="0"/>
          </a:p>
        </p:txBody>
      </p:sp>
      <p:pic>
        <p:nvPicPr>
          <p:cNvPr id="5" name="Content Placeholder 4">
            <a:extLst>
              <a:ext uri="{FF2B5EF4-FFF2-40B4-BE49-F238E27FC236}">
                <a16:creationId xmlns="" xmlns:a16="http://schemas.microsoft.com/office/drawing/2014/main" id="{EA8F0EAA-8985-4D34-B62B-4CF160B02BE8}"/>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788894" y="1040000"/>
            <a:ext cx="10104438" cy="4810125"/>
          </a:xfrm>
        </p:spPr>
      </p:pic>
    </p:spTree>
    <p:extLst>
      <p:ext uri="{BB962C8B-B14F-4D97-AF65-F5344CB8AC3E}">
        <p14:creationId xmlns:p14="http://schemas.microsoft.com/office/powerpoint/2010/main" val="1313845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20C89A-9AD5-4213-A22E-08998BE4F935}"/>
              </a:ext>
            </a:extLst>
          </p:cNvPr>
          <p:cNvSpPr>
            <a:spLocks noGrp="1"/>
          </p:cNvSpPr>
          <p:nvPr>
            <p:ph type="title"/>
          </p:nvPr>
        </p:nvSpPr>
        <p:spPr/>
        <p:txBody>
          <a:bodyPr/>
          <a:lstStyle/>
          <a:p>
            <a:r>
              <a:rPr lang="en-US" dirty="0"/>
              <a:t>Iterative Deepening DFS (IDS)</a:t>
            </a:r>
            <a:endParaRPr lang="en-IN" dirty="0"/>
          </a:p>
        </p:txBody>
      </p:sp>
      <p:pic>
        <p:nvPicPr>
          <p:cNvPr id="5" name="Content Placeholder 4">
            <a:extLst>
              <a:ext uri="{FF2B5EF4-FFF2-40B4-BE49-F238E27FC236}">
                <a16:creationId xmlns="" xmlns:a16="http://schemas.microsoft.com/office/drawing/2014/main" id="{AB4A7C07-45BD-4081-8527-169E09BF032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138518" y="2059268"/>
            <a:ext cx="9280525" cy="1489075"/>
          </a:xfrm>
        </p:spPr>
      </p:pic>
    </p:spTree>
    <p:extLst>
      <p:ext uri="{BB962C8B-B14F-4D97-AF65-F5344CB8AC3E}">
        <p14:creationId xmlns:p14="http://schemas.microsoft.com/office/powerpoint/2010/main" val="195524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13825E-D10D-46A6-8E30-E949DFAC37A4}"/>
              </a:ext>
            </a:extLst>
          </p:cNvPr>
          <p:cNvSpPr>
            <a:spLocks noGrp="1"/>
          </p:cNvSpPr>
          <p:nvPr>
            <p:ph type="title"/>
          </p:nvPr>
        </p:nvSpPr>
        <p:spPr/>
        <p:txBody>
          <a:bodyPr/>
          <a:lstStyle/>
          <a:p>
            <a:r>
              <a:rPr lang="en-US" dirty="0"/>
              <a:t>Properties of IDS</a:t>
            </a:r>
            <a:endParaRPr lang="en-IN" dirty="0"/>
          </a:p>
        </p:txBody>
      </p:sp>
      <p:pic>
        <p:nvPicPr>
          <p:cNvPr id="5" name="Content Placeholder 4">
            <a:extLst>
              <a:ext uri="{FF2B5EF4-FFF2-40B4-BE49-F238E27FC236}">
                <a16:creationId xmlns="" xmlns:a16="http://schemas.microsoft.com/office/drawing/2014/main" id="{E2E29CB6-D5AD-48F7-A983-2F79E77AE7E8}"/>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640541" y="1645864"/>
            <a:ext cx="7567613" cy="2901950"/>
          </a:xfrm>
        </p:spPr>
      </p:pic>
    </p:spTree>
    <p:extLst>
      <p:ext uri="{BB962C8B-B14F-4D97-AF65-F5344CB8AC3E}">
        <p14:creationId xmlns:p14="http://schemas.microsoft.com/office/powerpoint/2010/main" val="3658575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3AC947-5996-4E5F-8D31-8C79C546D86E}"/>
              </a:ext>
            </a:extLst>
          </p:cNvPr>
          <p:cNvSpPr>
            <a:spLocks noGrp="1"/>
          </p:cNvSpPr>
          <p:nvPr>
            <p:ph type="title"/>
          </p:nvPr>
        </p:nvSpPr>
        <p:spPr>
          <a:xfrm>
            <a:off x="609600" y="274638"/>
            <a:ext cx="10972800" cy="648727"/>
          </a:xfrm>
        </p:spPr>
        <p:txBody>
          <a:bodyPr>
            <a:normAutofit fontScale="90000"/>
          </a:bodyPr>
          <a:lstStyle/>
          <a:p>
            <a:r>
              <a:rPr lang="en-US" dirty="0"/>
              <a:t>Bidirectional search</a:t>
            </a:r>
            <a:endParaRPr lang="en-IN" dirty="0"/>
          </a:p>
        </p:txBody>
      </p:sp>
      <p:sp>
        <p:nvSpPr>
          <p:cNvPr id="3" name="Content Placeholder 2">
            <a:extLst>
              <a:ext uri="{FF2B5EF4-FFF2-40B4-BE49-F238E27FC236}">
                <a16:creationId xmlns="" xmlns:a16="http://schemas.microsoft.com/office/drawing/2014/main" id="{86E895FF-0957-4B50-9C87-F91CCC1B7A78}"/>
              </a:ext>
            </a:extLst>
          </p:cNvPr>
          <p:cNvSpPr>
            <a:spLocks noGrp="1"/>
          </p:cNvSpPr>
          <p:nvPr>
            <p:ph idx="4294967295"/>
          </p:nvPr>
        </p:nvSpPr>
        <p:spPr>
          <a:xfrm>
            <a:off x="511033" y="923365"/>
            <a:ext cx="10972800" cy="4525963"/>
          </a:xfrm>
        </p:spPr>
        <p:txBody>
          <a:bodyPr>
            <a:normAutofit/>
          </a:bodyPr>
          <a:lstStyle/>
          <a:p>
            <a:pPr algn="l"/>
            <a:r>
              <a:rPr lang="en-US" sz="2500" dirty="0">
                <a:latin typeface="Times New Roman" panose="02020603050405020304" pitchFamily="18" charset="0"/>
                <a:cs typeface="Times New Roman" panose="02020603050405020304" pitchFamily="18" charset="0"/>
              </a:rPr>
              <a:t>R</a:t>
            </a:r>
            <a:r>
              <a:rPr lang="en-US" sz="2500" b="0" i="0" u="none" strike="noStrike" baseline="0" dirty="0">
                <a:latin typeface="Times New Roman" panose="02020603050405020304" pitchFamily="18" charset="0"/>
                <a:cs typeface="Times New Roman" panose="02020603050405020304" pitchFamily="18" charset="0"/>
              </a:rPr>
              <a:t>un two simultaneous searches—one forward from the initial state and the other backward from the goal—hoping that the two searches meet in </a:t>
            </a:r>
            <a:r>
              <a:rPr lang="en-IN" sz="2500" b="0" i="0" u="none" strike="noStrike" baseline="0" dirty="0">
                <a:latin typeface="Times New Roman" panose="02020603050405020304" pitchFamily="18" charset="0"/>
                <a:cs typeface="Times New Roman" panose="02020603050405020304" pitchFamily="18" charset="0"/>
              </a:rPr>
              <a:t>the middle.</a:t>
            </a:r>
          </a:p>
          <a:p>
            <a:pPr algn="l"/>
            <a:r>
              <a:rPr lang="en-IN" sz="2500" dirty="0">
                <a:latin typeface="Times New Roman" panose="02020603050405020304" pitchFamily="18" charset="0"/>
                <a:cs typeface="Times New Roman" panose="02020603050405020304" pitchFamily="18" charset="0"/>
              </a:rPr>
              <a:t>Instead of Goal Test, if the two searches meet, return a solution.</a:t>
            </a:r>
            <a:endParaRPr lang="en-IN" sz="2500" b="0" i="0" u="none" strike="noStrike" baseline="0" dirty="0">
              <a:latin typeface="Times New Roman" panose="02020603050405020304" pitchFamily="18" charset="0"/>
              <a:cs typeface="Times New Roman" panose="02020603050405020304" pitchFamily="18" charset="0"/>
            </a:endParaRPr>
          </a:p>
          <a:p>
            <a:pPr algn="l"/>
            <a:r>
              <a:rPr lang="en-US" sz="2500" dirty="0">
                <a:latin typeface="Times New Roman" panose="02020603050405020304" pitchFamily="18" charset="0"/>
                <a:cs typeface="Times New Roman" panose="02020603050405020304" pitchFamily="18" charset="0"/>
              </a:rPr>
              <a:t>T</a:t>
            </a:r>
            <a:r>
              <a:rPr lang="en-US" sz="2500" b="0" i="0" u="none" strike="noStrike" baseline="0" dirty="0">
                <a:latin typeface="Times New Roman" panose="02020603050405020304" pitchFamily="18" charset="0"/>
                <a:cs typeface="Times New Roman" panose="02020603050405020304" pitchFamily="18" charset="0"/>
              </a:rPr>
              <a:t>ime and Space complexity : O(b</a:t>
            </a:r>
            <a:r>
              <a:rPr lang="en-US" sz="2500" b="0" i="0" u="none" strike="noStrike" baseline="30000" dirty="0">
                <a:latin typeface="Times New Roman" panose="02020603050405020304" pitchFamily="18" charset="0"/>
                <a:cs typeface="Times New Roman" panose="02020603050405020304" pitchFamily="18" charset="0"/>
              </a:rPr>
              <a:t>d/2</a:t>
            </a:r>
            <a:r>
              <a:rPr lang="en-US" sz="2500" b="0" i="0" u="none" strike="noStrike" baseline="0" dirty="0">
                <a:latin typeface="Times New Roman" panose="02020603050405020304" pitchFamily="18" charset="0"/>
                <a:cs typeface="Times New Roman" panose="02020603050405020304" pitchFamily="18" charset="0"/>
              </a:rPr>
              <a:t>)</a:t>
            </a:r>
            <a:endParaRPr lang="en-IN" sz="25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3784667E-FA3D-4BB3-9890-82370DEC0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7499" y="2684414"/>
            <a:ext cx="5618417" cy="2510970"/>
          </a:xfrm>
          <a:prstGeom prst="rect">
            <a:avLst/>
          </a:prstGeom>
        </p:spPr>
      </p:pic>
      <p:pic>
        <p:nvPicPr>
          <p:cNvPr id="7" name="Picture 6">
            <a:extLst>
              <a:ext uri="{FF2B5EF4-FFF2-40B4-BE49-F238E27FC236}">
                <a16:creationId xmlns="" xmlns:a16="http://schemas.microsoft.com/office/drawing/2014/main" id="{9BA77D4E-C1A4-4198-96F4-32266CDCE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5283235"/>
            <a:ext cx="5858545" cy="213635"/>
          </a:xfrm>
          <a:prstGeom prst="rect">
            <a:avLst/>
          </a:prstGeom>
        </p:spPr>
      </p:pic>
      <p:pic>
        <p:nvPicPr>
          <p:cNvPr id="9" name="Picture 8">
            <a:extLst>
              <a:ext uri="{FF2B5EF4-FFF2-40B4-BE49-F238E27FC236}">
                <a16:creationId xmlns="" xmlns:a16="http://schemas.microsoft.com/office/drawing/2014/main" id="{A6F1A1A0-FCA4-4DDC-866A-3F6DC2BECF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8145" y="5283235"/>
            <a:ext cx="4642979" cy="251630"/>
          </a:xfrm>
          <a:prstGeom prst="rect">
            <a:avLst/>
          </a:prstGeom>
        </p:spPr>
      </p:pic>
    </p:spTree>
    <p:extLst>
      <p:ext uri="{BB962C8B-B14F-4D97-AF65-F5344CB8AC3E}">
        <p14:creationId xmlns:p14="http://schemas.microsoft.com/office/powerpoint/2010/main" val="116999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8F6CE5B-3F78-4066-AC65-6B0DBF7095CD}"/>
              </a:ext>
            </a:extLst>
          </p:cNvPr>
          <p:cNvSpPr>
            <a:spLocks noGrp="1"/>
          </p:cNvSpPr>
          <p:nvPr>
            <p:ph type="title" idx="4294967295"/>
          </p:nvPr>
        </p:nvSpPr>
        <p:spPr>
          <a:xfrm>
            <a:off x="1666876" y="625525"/>
            <a:ext cx="8284369" cy="283922"/>
          </a:xfrm>
        </p:spPr>
        <p:txBody>
          <a:bodyPr anchor="b">
            <a:noAutofit/>
          </a:bodyPr>
          <a:lstStyle/>
          <a:p>
            <a:pPr algn="ctr"/>
            <a:r>
              <a:rPr lang="en-US" sz="3300" b="1" dirty="0"/>
              <a:t>SYLLABUS</a:t>
            </a:r>
          </a:p>
        </p:txBody>
      </p:sp>
      <p:sp>
        <p:nvSpPr>
          <p:cNvPr id="4" name="Content Placeholder 3">
            <a:extLst>
              <a:ext uri="{FF2B5EF4-FFF2-40B4-BE49-F238E27FC236}">
                <a16:creationId xmlns:a16="http://schemas.microsoft.com/office/drawing/2014/main" xmlns="" id="{AC74F7C4-91D9-4317-8231-815A7F3CB733}"/>
              </a:ext>
            </a:extLst>
          </p:cNvPr>
          <p:cNvSpPr>
            <a:spLocks noGrp="1"/>
          </p:cNvSpPr>
          <p:nvPr>
            <p:ph idx="4294967295"/>
          </p:nvPr>
        </p:nvSpPr>
        <p:spPr>
          <a:xfrm>
            <a:off x="1838105" y="1035843"/>
            <a:ext cx="8492757" cy="4517232"/>
          </a:xfrm>
        </p:spPr>
        <p:txBody>
          <a:bodyPr numCol="1" anchor="t">
            <a:noAutofit/>
          </a:bodyPr>
          <a:lstStyle/>
          <a:p>
            <a:pPr marL="0" indent="0" algn="ctr">
              <a:buNone/>
            </a:pPr>
            <a:r>
              <a:rPr lang="en-US" sz="2800" b="1" dirty="0" smtClean="0"/>
              <a:t>UNIT-II </a:t>
            </a:r>
            <a:r>
              <a:rPr lang="en-US" sz="2800" b="1" dirty="0"/>
              <a:t>Search techniques   </a:t>
            </a:r>
            <a:r>
              <a:rPr lang="en-US" sz="2800" dirty="0"/>
              <a:t>		</a:t>
            </a:r>
          </a:p>
          <a:p>
            <a:pPr marL="0" indent="0" algn="just">
              <a:buNone/>
            </a:pPr>
            <a:r>
              <a:rPr lang="en-US" sz="2800" dirty="0"/>
              <a:t>Problem solving agents, searching for solutions; uniform search strategies: breadth first search, depth first search, depth limited search, bidirectional search, comparing uniform search strategies. Heuristic search strategies Greedy best-first search, A* search, AO* search, memory bounded heuristic search: local search algorithms &amp; optimization problems: Hill climbing search, simulated annealing search, local beam search</a:t>
            </a:r>
            <a:r>
              <a:rPr lang="en-US" sz="2800" dirty="0" smtClean="0"/>
              <a:t>.</a:t>
            </a:r>
            <a:endParaRPr lang="en-US" sz="2800" dirty="0"/>
          </a:p>
        </p:txBody>
      </p:sp>
      <p:pic>
        <p:nvPicPr>
          <p:cNvPr id="27" name="Picture 26">
            <a:extLst>
              <a:ext uri="{FF2B5EF4-FFF2-40B4-BE49-F238E27FC236}">
                <a16:creationId xmlns:a16="http://schemas.microsoft.com/office/drawing/2014/main" xmlns="" id="{01B54F65-317B-4462-92E2-9D8150AB92EA}"/>
              </a:ext>
            </a:extLst>
          </p:cNvPr>
          <p:cNvPicPr>
            <a:picLocks noChangeAspect="1"/>
          </p:cNvPicPr>
          <p:nvPr/>
        </p:nvPicPr>
        <p:blipFill rotWithShape="1">
          <a:blip r:embed="rId2"/>
          <a:srcRect l="42032" r="-2" b="-2"/>
          <a:stretch/>
        </p:blipFill>
        <p:spPr>
          <a:xfrm>
            <a:off x="7686675" y="239023"/>
            <a:ext cx="1285876" cy="796821"/>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Tree>
    <p:extLst>
      <p:ext uri="{BB962C8B-B14F-4D97-AF65-F5344CB8AC3E}">
        <p14:creationId xmlns:p14="http://schemas.microsoft.com/office/powerpoint/2010/main" val="10337900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6" descr="Graphical user interface, application, chat or text message&#10;&#10;Description automatically generated">
            <a:extLst>
              <a:ext uri="{FF2B5EF4-FFF2-40B4-BE49-F238E27FC236}">
                <a16:creationId xmlns="" xmlns:a16="http://schemas.microsoft.com/office/drawing/2014/main" id="{DB8C4959-6939-4032-94A7-228CD34A6E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09569"/>
            <a:ext cx="5211763" cy="4449763"/>
          </a:xfrm>
          <a:prstGeom prst="rect">
            <a:avLst/>
          </a:prstGeom>
        </p:spPr>
      </p:pic>
      <p:sp>
        <p:nvSpPr>
          <p:cNvPr id="2" name="Title 1">
            <a:extLst>
              <a:ext uri="{FF2B5EF4-FFF2-40B4-BE49-F238E27FC236}">
                <a16:creationId xmlns="" xmlns:a16="http://schemas.microsoft.com/office/drawing/2014/main" id="{BFBF6A06-B883-46AF-A83D-4192237B483B}"/>
              </a:ext>
            </a:extLst>
          </p:cNvPr>
          <p:cNvSpPr>
            <a:spLocks noGrp="1"/>
          </p:cNvSpPr>
          <p:nvPr>
            <p:ph type="title"/>
          </p:nvPr>
        </p:nvSpPr>
        <p:spPr/>
        <p:txBody>
          <a:bodyPr vert="horz" lIns="91440" tIns="45720" rIns="91440" bIns="45720" rtlCol="0" anchor="ctr">
            <a:normAutofit/>
          </a:bodyPr>
          <a:lstStyle/>
          <a:p>
            <a:r>
              <a:rPr lang="en-US" sz="5200" kern="1200">
                <a:solidFill>
                  <a:schemeClr val="tx1"/>
                </a:solidFill>
                <a:latin typeface="+mj-lt"/>
                <a:ea typeface="+mj-ea"/>
                <a:cs typeface="+mj-cs"/>
              </a:rPr>
              <a:t>Bidirectional search</a:t>
            </a:r>
          </a:p>
        </p:txBody>
      </p:sp>
      <p:pic>
        <p:nvPicPr>
          <p:cNvPr id="4" name="Content Placeholder 3">
            <a:extLst>
              <a:ext uri="{FF2B5EF4-FFF2-40B4-BE49-F238E27FC236}">
                <a16:creationId xmlns="" xmlns:a16="http://schemas.microsoft.com/office/drawing/2014/main" id="{E26FA3A1-BF5A-4A1F-91AD-5452BBD05433}"/>
              </a:ext>
            </a:extLst>
          </p:cNvPr>
          <p:cNvPicPr>
            <a:picLocks noGrp="1"/>
          </p:cNvPicPr>
          <p:nvPr>
            <p:ph idx="4294967295"/>
          </p:nvPr>
        </p:nvPicPr>
        <p:blipFill>
          <a:blip r:embed="rId3"/>
          <a:srcRect/>
          <a:stretch>
            <a:fillRect/>
          </a:stretch>
        </p:blipFill>
        <p:spPr bwMode="auto">
          <a:xfrm>
            <a:off x="6753225" y="1263604"/>
            <a:ext cx="4371975" cy="4449763"/>
          </a:xfrm>
          <a:prstGeom prst="rect">
            <a:avLst/>
          </a:prstGeom>
        </p:spPr>
      </p:pic>
    </p:spTree>
    <p:extLst>
      <p:ext uri="{BB962C8B-B14F-4D97-AF65-F5344CB8AC3E}">
        <p14:creationId xmlns:p14="http://schemas.microsoft.com/office/powerpoint/2010/main" val="2840551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4F353F-803A-42AA-99A4-551A34267C23}"/>
              </a:ext>
            </a:extLst>
          </p:cNvPr>
          <p:cNvSpPr>
            <a:spLocks noGrp="1"/>
          </p:cNvSpPr>
          <p:nvPr>
            <p:ph type="title"/>
          </p:nvPr>
        </p:nvSpPr>
        <p:spPr/>
        <p:txBody>
          <a:bodyPr/>
          <a:lstStyle/>
          <a:p>
            <a:r>
              <a:rPr lang="en-US" dirty="0"/>
              <a:t>Comparing Uninformed Search Strategies</a:t>
            </a:r>
            <a:endParaRPr lang="en-IN" dirty="0"/>
          </a:p>
        </p:txBody>
      </p:sp>
      <p:pic>
        <p:nvPicPr>
          <p:cNvPr id="6" name="Picture 5">
            <a:extLst>
              <a:ext uri="{FF2B5EF4-FFF2-40B4-BE49-F238E27FC236}">
                <a16:creationId xmlns="" xmlns:a16="http://schemas.microsoft.com/office/drawing/2014/main" id="{0C30BB17-72F3-4057-B631-EC9556C07F74}"/>
              </a:ext>
            </a:extLst>
          </p:cNvPr>
          <p:cNvPicPr>
            <a:picLocks noChangeAspect="1"/>
          </p:cNvPicPr>
          <p:nvPr/>
        </p:nvPicPr>
        <p:blipFill>
          <a:blip r:embed="rId2"/>
          <a:stretch>
            <a:fillRect/>
          </a:stretch>
        </p:blipFill>
        <p:spPr>
          <a:xfrm>
            <a:off x="431078" y="1269813"/>
            <a:ext cx="11515725" cy="4457700"/>
          </a:xfrm>
          <a:prstGeom prst="rect">
            <a:avLst/>
          </a:prstGeom>
        </p:spPr>
      </p:pic>
    </p:spTree>
    <p:extLst>
      <p:ext uri="{BB962C8B-B14F-4D97-AF65-F5344CB8AC3E}">
        <p14:creationId xmlns:p14="http://schemas.microsoft.com/office/powerpoint/2010/main" val="1770383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4">
            <a:extLst>
              <a:ext uri="{FF2B5EF4-FFF2-40B4-BE49-F238E27FC236}">
                <a16:creationId xmlns="" xmlns:a16="http://schemas.microsoft.com/office/drawing/2014/main" id="{0226A1AE-12C7-4FBA-B46B-B4AAD3B4F9AF}"/>
              </a:ext>
            </a:extLst>
          </p:cNvPr>
          <p:cNvSpPr>
            <a:spLocks noGrp="1" noChangeArrowheads="1"/>
          </p:cNvSpPr>
          <p:nvPr>
            <p:ph type="title"/>
          </p:nvPr>
        </p:nvSpPr>
        <p:spPr/>
        <p:txBody>
          <a:bodyPr/>
          <a:lstStyle/>
          <a:p>
            <a:r>
              <a:rPr lang="en-US" dirty="0"/>
              <a:t>INFORMED (HEURISTIC) SEARCH STRATEGIES</a:t>
            </a:r>
            <a:endParaRPr lang="en-US" altLang="en-US" dirty="0"/>
          </a:p>
        </p:txBody>
      </p:sp>
      <p:sp>
        <p:nvSpPr>
          <p:cNvPr id="3075" name="Rectangle 3">
            <a:extLst>
              <a:ext uri="{FF2B5EF4-FFF2-40B4-BE49-F238E27FC236}">
                <a16:creationId xmlns="" xmlns:a16="http://schemas.microsoft.com/office/drawing/2014/main" id="{D71B5887-3920-45B2-96E2-98D2E392948A}"/>
              </a:ext>
            </a:extLst>
          </p:cNvPr>
          <p:cNvSpPr>
            <a:spLocks noGrp="1" noChangeArrowheads="1"/>
          </p:cNvSpPr>
          <p:nvPr>
            <p:ph idx="4294967295"/>
          </p:nvPr>
        </p:nvSpPr>
        <p:spPr>
          <a:xfrm>
            <a:off x="609600" y="1308848"/>
            <a:ext cx="10363200" cy="3836893"/>
          </a:xfrm>
        </p:spPr>
        <p:txBody>
          <a:bodyPr>
            <a:normAutofit/>
          </a:bodyPr>
          <a:lstStyle/>
          <a:p>
            <a:r>
              <a:rPr lang="en-US" altLang="en-US" dirty="0"/>
              <a:t> </a:t>
            </a:r>
            <a:r>
              <a:rPr lang="en-US" altLang="en-US" b="1" dirty="0"/>
              <a:t>I</a:t>
            </a:r>
            <a:r>
              <a:rPr lang="en-US" b="1" dirty="0"/>
              <a:t>nformed search </a:t>
            </a:r>
            <a:r>
              <a:rPr lang="en-US" dirty="0"/>
              <a:t>strategy—one that </a:t>
            </a:r>
            <a:r>
              <a:rPr lang="en-US" dirty="0">
                <a:solidFill>
                  <a:srgbClr val="FF0000"/>
                </a:solidFill>
              </a:rPr>
              <a:t>uses problem-specific knowledge</a:t>
            </a:r>
            <a:r>
              <a:rPr lang="en-US" dirty="0"/>
              <a:t> beyond the definition of the problem itself</a:t>
            </a:r>
          </a:p>
          <a:p>
            <a:pPr lvl="0"/>
            <a:r>
              <a:rPr lang="en-US" dirty="0"/>
              <a:t>Can find solutions more efficiently than search strategies that do not use domain specific knowledge. </a:t>
            </a:r>
          </a:p>
          <a:p>
            <a:r>
              <a:rPr lang="en-US" dirty="0"/>
              <a:t> find solutions even when there is limited time available </a:t>
            </a:r>
            <a:endParaRPr lang="en-US" altLang="en-US" dirty="0"/>
          </a:p>
        </p:txBody>
      </p:sp>
    </p:spTree>
    <p:extLst>
      <p:ext uri="{BB962C8B-B14F-4D97-AF65-F5344CB8AC3E}">
        <p14:creationId xmlns:p14="http://schemas.microsoft.com/office/powerpoint/2010/main" val="1554906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 xmlns:a16="http://schemas.microsoft.com/office/drawing/2014/main" id="{368C8DED-5C02-4D86-9071-9146D8401D0F}"/>
              </a:ext>
            </a:extLst>
          </p:cNvPr>
          <p:cNvSpPr>
            <a:spLocks noGrp="1" noChangeArrowheads="1"/>
          </p:cNvSpPr>
          <p:nvPr>
            <p:ph type="title"/>
          </p:nvPr>
        </p:nvSpPr>
        <p:spPr>
          <a:xfrm>
            <a:off x="609600" y="274638"/>
            <a:ext cx="10883153" cy="783197"/>
          </a:xfrm>
        </p:spPr>
        <p:txBody>
          <a:bodyPr/>
          <a:lstStyle/>
          <a:p>
            <a:r>
              <a:rPr lang="en-US" altLang="en-US" dirty="0"/>
              <a:t>Best-first search</a:t>
            </a:r>
          </a:p>
        </p:txBody>
      </p:sp>
      <p:sp>
        <p:nvSpPr>
          <p:cNvPr id="7171" name="Rectangle 3">
            <a:extLst>
              <a:ext uri="{FF2B5EF4-FFF2-40B4-BE49-F238E27FC236}">
                <a16:creationId xmlns="" xmlns:a16="http://schemas.microsoft.com/office/drawing/2014/main" id="{B7256682-49D5-4072-BF2A-88E655104AB3}"/>
              </a:ext>
            </a:extLst>
          </p:cNvPr>
          <p:cNvSpPr>
            <a:spLocks noGrp="1" noChangeArrowheads="1"/>
          </p:cNvSpPr>
          <p:nvPr>
            <p:ph type="body" idx="4294967295"/>
          </p:nvPr>
        </p:nvSpPr>
        <p:spPr>
          <a:xfrm>
            <a:off x="1030940" y="1174376"/>
            <a:ext cx="9484659" cy="4652683"/>
          </a:xfrm>
        </p:spPr>
        <p:txBody>
          <a:bodyPr>
            <a:normAutofit fontScale="70000" lnSpcReduction="20000"/>
          </a:bodyPr>
          <a:lstStyle/>
          <a:p>
            <a:r>
              <a:rPr lang="en-US" dirty="0"/>
              <a:t>Best-first search is an instance of the general TREE-SEARCH or GRAPH-SEARCH algorithm in which a node is selected for expansion based on an </a:t>
            </a:r>
            <a:r>
              <a:rPr lang="en-US" b="1" dirty="0">
                <a:solidFill>
                  <a:srgbClr val="FF0000"/>
                </a:solidFill>
              </a:rPr>
              <a:t>evaluation function</a:t>
            </a:r>
            <a:r>
              <a:rPr lang="en-US" dirty="0">
                <a:solidFill>
                  <a:srgbClr val="FF0000"/>
                </a:solidFill>
              </a:rPr>
              <a:t>, f(n).</a:t>
            </a:r>
          </a:p>
          <a:p>
            <a:r>
              <a:rPr lang="en-US" dirty="0">
                <a:highlight>
                  <a:srgbClr val="FFFF00"/>
                </a:highlight>
              </a:rPr>
              <a:t>The evaluation function is construed as a cost estimate, so the node with the </a:t>
            </a:r>
            <a:r>
              <a:rPr lang="en-US" i="1" dirty="0">
                <a:highlight>
                  <a:srgbClr val="FFFF00"/>
                </a:highlight>
              </a:rPr>
              <a:t>lowest </a:t>
            </a:r>
            <a:r>
              <a:rPr lang="en-US" dirty="0">
                <a:highlight>
                  <a:srgbClr val="FFFF00"/>
                </a:highlight>
              </a:rPr>
              <a:t>evaluation is expanded first. </a:t>
            </a:r>
          </a:p>
          <a:p>
            <a:r>
              <a:rPr lang="en-US" dirty="0"/>
              <a:t>The implementation of best-first graph search is identical to that for uniform-cost search, except for the use of f instead of g to order the priority queue.</a:t>
            </a:r>
            <a:endParaRPr lang="en-US" altLang="en-US" sz="4800" dirty="0"/>
          </a:p>
          <a:p>
            <a:r>
              <a:rPr lang="en-US" dirty="0"/>
              <a:t>Most best-first algorithms  include as a component of </a:t>
            </a:r>
            <a:r>
              <a:rPr lang="en-US" dirty="0">
                <a:solidFill>
                  <a:srgbClr val="FF0000"/>
                </a:solidFill>
              </a:rPr>
              <a:t>f a </a:t>
            </a:r>
            <a:r>
              <a:rPr lang="en-US" b="1" dirty="0">
                <a:solidFill>
                  <a:srgbClr val="FF0000"/>
                </a:solidFill>
              </a:rPr>
              <a:t>heuristic function</a:t>
            </a:r>
            <a:r>
              <a:rPr lang="en-US" dirty="0">
                <a:solidFill>
                  <a:srgbClr val="FF0000"/>
                </a:solidFill>
              </a:rPr>
              <a:t>, denoted h(n):</a:t>
            </a:r>
          </a:p>
          <a:p>
            <a:pPr lvl="1"/>
            <a:r>
              <a:rPr lang="en-US" dirty="0">
                <a:highlight>
                  <a:srgbClr val="FFFF00"/>
                </a:highlight>
              </a:rPr>
              <a:t>h(n) = estimated cost of the cheapest path from the state at node </a:t>
            </a:r>
            <a:r>
              <a:rPr lang="en-US" i="1" dirty="0">
                <a:highlight>
                  <a:srgbClr val="FFFF00"/>
                </a:highlight>
              </a:rPr>
              <a:t>n </a:t>
            </a:r>
            <a:r>
              <a:rPr lang="en-US" dirty="0">
                <a:highlight>
                  <a:srgbClr val="FFFF00"/>
                </a:highlight>
              </a:rPr>
              <a:t>to a goal state.</a:t>
            </a:r>
          </a:p>
          <a:p>
            <a:r>
              <a:rPr lang="en-US" dirty="0"/>
              <a:t>Heuristic functions are the most common form in which additional knowledge of the  problem is imparted to the search algorithm.</a:t>
            </a:r>
            <a:endParaRPr lang="en-US" altLang="en-US" sz="2000" dirty="0"/>
          </a:p>
        </p:txBody>
      </p:sp>
    </p:spTree>
    <p:extLst>
      <p:ext uri="{BB962C8B-B14F-4D97-AF65-F5344CB8AC3E}">
        <p14:creationId xmlns:p14="http://schemas.microsoft.com/office/powerpoint/2010/main" val="278944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 xmlns:a16="http://schemas.microsoft.com/office/drawing/2014/main" id="{E18B8199-A60C-4024-BE27-B6867E8221C6}"/>
              </a:ext>
            </a:extLst>
          </p:cNvPr>
          <p:cNvSpPr>
            <a:spLocks noGrp="1" noChangeArrowheads="1"/>
          </p:cNvSpPr>
          <p:nvPr>
            <p:ph type="title"/>
          </p:nvPr>
        </p:nvSpPr>
        <p:spPr>
          <a:xfrm>
            <a:off x="609600" y="274638"/>
            <a:ext cx="10972800" cy="621167"/>
          </a:xfrm>
        </p:spPr>
        <p:txBody>
          <a:bodyPr>
            <a:normAutofit fontScale="90000"/>
          </a:bodyPr>
          <a:lstStyle/>
          <a:p>
            <a:r>
              <a:rPr lang="en-US" altLang="en-US" dirty="0"/>
              <a:t>Romania with straight-line dist.</a:t>
            </a:r>
          </a:p>
        </p:txBody>
      </p:sp>
      <p:pic>
        <p:nvPicPr>
          <p:cNvPr id="8196" name="Picture 4">
            <a:extLst>
              <a:ext uri="{FF2B5EF4-FFF2-40B4-BE49-F238E27FC236}">
                <a16:creationId xmlns="" xmlns:a16="http://schemas.microsoft.com/office/drawing/2014/main" id="{82F061A5-08EA-4309-8D3A-AC78B0FC1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887" y="1144354"/>
            <a:ext cx="10426456" cy="46199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415D5A35-EF16-4AD7-9AB9-8B081880486A}"/>
                  </a:ext>
                </a:extLst>
              </p14:cNvPr>
              <p14:cNvContentPartPr/>
              <p14:nvPr/>
            </p14:nvContentPartPr>
            <p14:xfrm>
              <a:off x="8968225" y="747662"/>
              <a:ext cx="360" cy="360"/>
            </p14:xfrm>
          </p:contentPart>
        </mc:Choice>
        <mc:Fallback xmlns="">
          <p:pic>
            <p:nvPicPr>
              <p:cNvPr id="3" name="Ink 2">
                <a:extLst>
                  <a:ext uri="{FF2B5EF4-FFF2-40B4-BE49-F238E27FC236}">
                    <a16:creationId xmlns:a16="http://schemas.microsoft.com/office/drawing/2014/main" id="{415D5A35-EF16-4AD7-9AB9-8B081880486A}"/>
                  </a:ext>
                </a:extLst>
              </p:cNvPr>
              <p:cNvPicPr/>
              <p:nvPr/>
            </p:nvPicPr>
            <p:blipFill>
              <a:blip r:embed="rId5"/>
              <a:stretch>
                <a:fillRect/>
              </a:stretch>
            </p:blipFill>
            <p:spPr>
              <a:xfrm>
                <a:off x="8959225" y="73902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 xmlns:a16="http://schemas.microsoft.com/office/drawing/2014/main" id="{CFBCE40C-61C3-47A8-B4DD-E261090964CF}"/>
                  </a:ext>
                </a:extLst>
              </p14:cNvPr>
              <p14:cNvContentPartPr/>
              <p14:nvPr/>
            </p14:nvContentPartPr>
            <p14:xfrm>
              <a:off x="8746105" y="988502"/>
              <a:ext cx="2061000" cy="753120"/>
            </p14:xfrm>
          </p:contentPart>
        </mc:Choice>
        <mc:Fallback xmlns="">
          <p:pic>
            <p:nvPicPr>
              <p:cNvPr id="4" name="Ink 3">
                <a:extLst>
                  <a:ext uri="{FF2B5EF4-FFF2-40B4-BE49-F238E27FC236}">
                    <a16:creationId xmlns:a16="http://schemas.microsoft.com/office/drawing/2014/main" id="{CFBCE40C-61C3-47A8-B4DD-E261090964CF}"/>
                  </a:ext>
                </a:extLst>
              </p:cNvPr>
              <p:cNvPicPr/>
              <p:nvPr/>
            </p:nvPicPr>
            <p:blipFill>
              <a:blip r:embed="rId7"/>
              <a:stretch>
                <a:fillRect/>
              </a:stretch>
            </p:blipFill>
            <p:spPr>
              <a:xfrm>
                <a:off x="8737465" y="979862"/>
                <a:ext cx="2078640" cy="77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 xmlns:a16="http://schemas.microsoft.com/office/drawing/2014/main" id="{FC9EAC6D-47A5-4355-B88A-55FA7E36505A}"/>
                  </a:ext>
                </a:extLst>
              </p14:cNvPr>
              <p14:cNvContentPartPr/>
              <p14:nvPr/>
            </p14:nvContentPartPr>
            <p14:xfrm>
              <a:off x="10178185" y="775022"/>
              <a:ext cx="227880" cy="462600"/>
            </p14:xfrm>
          </p:contentPart>
        </mc:Choice>
        <mc:Fallback xmlns="">
          <p:pic>
            <p:nvPicPr>
              <p:cNvPr id="5" name="Ink 4">
                <a:extLst>
                  <a:ext uri="{FF2B5EF4-FFF2-40B4-BE49-F238E27FC236}">
                    <a16:creationId xmlns:a16="http://schemas.microsoft.com/office/drawing/2014/main" id="{FC9EAC6D-47A5-4355-B88A-55FA7E36505A}"/>
                  </a:ext>
                </a:extLst>
              </p:cNvPr>
              <p:cNvPicPr/>
              <p:nvPr/>
            </p:nvPicPr>
            <p:blipFill>
              <a:blip r:embed="rId9"/>
              <a:stretch>
                <a:fillRect/>
              </a:stretch>
            </p:blipFill>
            <p:spPr>
              <a:xfrm>
                <a:off x="10169185" y="766022"/>
                <a:ext cx="245520" cy="480240"/>
              </a:xfrm>
              <a:prstGeom prst="rect">
                <a:avLst/>
              </a:prstGeom>
            </p:spPr>
          </p:pic>
        </mc:Fallback>
      </mc:AlternateContent>
      <p:sp>
        <p:nvSpPr>
          <p:cNvPr id="6" name="TextBox 5">
            <a:extLst>
              <a:ext uri="{FF2B5EF4-FFF2-40B4-BE49-F238E27FC236}">
                <a16:creationId xmlns="" xmlns:a16="http://schemas.microsoft.com/office/drawing/2014/main" id="{0624FDE3-73B5-4CBF-8855-39157589C641}"/>
              </a:ext>
            </a:extLst>
          </p:cNvPr>
          <p:cNvSpPr txBox="1"/>
          <p:nvPr/>
        </p:nvSpPr>
        <p:spPr>
          <a:xfrm>
            <a:off x="9781309" y="526473"/>
            <a:ext cx="2179123" cy="369332"/>
          </a:xfrm>
          <a:prstGeom prst="rect">
            <a:avLst/>
          </a:prstGeom>
          <a:noFill/>
        </p:spPr>
        <p:txBody>
          <a:bodyPr wrap="none" rtlCol="0">
            <a:spAutoFit/>
          </a:bodyPr>
          <a:lstStyle/>
          <a:p>
            <a:r>
              <a:rPr lang="en-US" dirty="0"/>
              <a:t>Heuristic Information</a:t>
            </a:r>
          </a:p>
        </p:txBody>
      </p:sp>
    </p:spTree>
    <p:extLst>
      <p:ext uri="{BB962C8B-B14F-4D97-AF65-F5344CB8AC3E}">
        <p14:creationId xmlns:p14="http://schemas.microsoft.com/office/powerpoint/2010/main" val="1206615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 xmlns:a16="http://schemas.microsoft.com/office/drawing/2014/main" id="{ACBD8693-1BD9-40A9-93D5-ADAFE269F514}"/>
              </a:ext>
            </a:extLst>
          </p:cNvPr>
          <p:cNvSpPr>
            <a:spLocks noGrp="1" noChangeArrowheads="1"/>
          </p:cNvSpPr>
          <p:nvPr>
            <p:ph type="title"/>
          </p:nvPr>
        </p:nvSpPr>
        <p:spPr/>
        <p:txBody>
          <a:bodyPr/>
          <a:lstStyle/>
          <a:p>
            <a:r>
              <a:rPr lang="en-US" altLang="en-US"/>
              <a:t>Greedy best-first search</a:t>
            </a:r>
          </a:p>
        </p:txBody>
      </p:sp>
      <p:sp>
        <p:nvSpPr>
          <p:cNvPr id="9219" name="Rectangle 3">
            <a:extLst>
              <a:ext uri="{FF2B5EF4-FFF2-40B4-BE49-F238E27FC236}">
                <a16:creationId xmlns="" xmlns:a16="http://schemas.microsoft.com/office/drawing/2014/main" id="{FDA35348-5727-4189-8920-CF20CDE35A9A}"/>
              </a:ext>
            </a:extLst>
          </p:cNvPr>
          <p:cNvSpPr>
            <a:spLocks noGrp="1" noChangeArrowheads="1"/>
          </p:cNvSpPr>
          <p:nvPr>
            <p:ph type="body" idx="4294967295"/>
          </p:nvPr>
        </p:nvSpPr>
        <p:spPr>
          <a:xfrm>
            <a:off x="1039906" y="1537447"/>
            <a:ext cx="10363200" cy="4114800"/>
          </a:xfrm>
        </p:spPr>
        <p:txBody>
          <a:bodyPr/>
          <a:lstStyle/>
          <a:p>
            <a:r>
              <a:rPr lang="en-US" altLang="en-US" dirty="0"/>
              <a:t>f(n) = evaluation function = h(n)= estimate of cost from </a:t>
            </a:r>
            <a:r>
              <a:rPr lang="en-US" altLang="en-US" i="1" dirty="0"/>
              <a:t>n</a:t>
            </a:r>
            <a:r>
              <a:rPr lang="en-US" altLang="en-US" dirty="0"/>
              <a:t> to </a:t>
            </a:r>
            <a:r>
              <a:rPr lang="en-US" altLang="en-US" i="1" dirty="0"/>
              <a:t>goal</a:t>
            </a:r>
            <a:endParaRPr lang="en-US" altLang="en-US" dirty="0"/>
          </a:p>
          <a:p>
            <a:r>
              <a:rPr lang="en-US" altLang="en-US" dirty="0"/>
              <a:t>e.g., </a:t>
            </a:r>
            <a:r>
              <a:rPr lang="en-US" altLang="en-US" i="1" dirty="0" err="1"/>
              <a:t>f</a:t>
            </a:r>
            <a:r>
              <a:rPr lang="en-US" altLang="en-US" i="1" baseline="-25000" dirty="0" err="1"/>
              <a:t>SLD</a:t>
            </a:r>
            <a:r>
              <a:rPr lang="en-US" altLang="en-US" i="1" dirty="0"/>
              <a:t>(n)</a:t>
            </a:r>
            <a:r>
              <a:rPr lang="en-US" altLang="en-US" dirty="0"/>
              <a:t> = straight-line distance from </a:t>
            </a:r>
            <a:r>
              <a:rPr lang="en-US" altLang="en-US" i="1" dirty="0"/>
              <a:t>n</a:t>
            </a:r>
            <a:r>
              <a:rPr lang="en-US" altLang="en-US" dirty="0"/>
              <a:t> to Bucharest</a:t>
            </a:r>
          </a:p>
          <a:p>
            <a:r>
              <a:rPr lang="en-US" altLang="en-US" dirty="0"/>
              <a:t>Greedy best-first search expands the node that </a:t>
            </a:r>
            <a:r>
              <a:rPr lang="en-US" altLang="en-US" dirty="0">
                <a:solidFill>
                  <a:srgbClr val="FF0000"/>
                </a:solidFill>
              </a:rPr>
              <a:t>appears</a:t>
            </a:r>
            <a:r>
              <a:rPr lang="en-US" altLang="en-US" dirty="0"/>
              <a:t> to be closest to goal.</a:t>
            </a:r>
          </a:p>
        </p:txBody>
      </p:sp>
    </p:spTree>
    <p:extLst>
      <p:ext uri="{BB962C8B-B14F-4D97-AF65-F5344CB8AC3E}">
        <p14:creationId xmlns:p14="http://schemas.microsoft.com/office/powerpoint/2010/main" val="3353201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 xmlns:a16="http://schemas.microsoft.com/office/drawing/2014/main" id="{C481C65B-B8B4-4E92-8582-D857EF99741D}"/>
              </a:ext>
            </a:extLst>
          </p:cNvPr>
          <p:cNvSpPr>
            <a:spLocks noGrp="1" noChangeArrowheads="1"/>
          </p:cNvSpPr>
          <p:nvPr>
            <p:ph type="title"/>
          </p:nvPr>
        </p:nvSpPr>
        <p:spPr/>
        <p:txBody>
          <a:bodyPr/>
          <a:lstStyle/>
          <a:p>
            <a:r>
              <a:rPr lang="en-US" altLang="en-US"/>
              <a:t>Greedy best-first search example</a:t>
            </a:r>
          </a:p>
        </p:txBody>
      </p:sp>
      <p:pic>
        <p:nvPicPr>
          <p:cNvPr id="10244" name="Picture 4">
            <a:extLst>
              <a:ext uri="{FF2B5EF4-FFF2-40B4-BE49-F238E27FC236}">
                <a16:creationId xmlns="" xmlns:a16="http://schemas.microsoft.com/office/drawing/2014/main" id="{3859BB5A-4B07-473C-AEB1-1B84BB979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540" y="1255059"/>
            <a:ext cx="5467350" cy="1990725"/>
          </a:xfrm>
          <a:prstGeom prst="rect">
            <a:avLst/>
          </a:prstGeom>
          <a:noFill/>
          <a:extLst>
            <a:ext uri="{909E8E84-426E-40DD-AFC4-6F175D3DCCD1}">
              <a14:hiddenFill xmlns:a14="http://schemas.microsoft.com/office/drawing/2010/main">
                <a:solidFill>
                  <a:srgbClr val="FFFFFF"/>
                </a:solidFill>
              </a14:hiddenFill>
            </a:ext>
          </a:extLst>
        </p:spPr>
      </p:pic>
      <p:pic>
        <p:nvPicPr>
          <p:cNvPr id="10247" name="Picture 7">
            <a:extLst>
              <a:ext uri="{FF2B5EF4-FFF2-40B4-BE49-F238E27FC236}">
                <a16:creationId xmlns="" xmlns:a16="http://schemas.microsoft.com/office/drawing/2014/main" id="{EA8550C4-44E3-40E0-9C9A-A5B9EF0E84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541" y="1757082"/>
            <a:ext cx="10300447" cy="3917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4069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a:extLst>
              <a:ext uri="{FF2B5EF4-FFF2-40B4-BE49-F238E27FC236}">
                <a16:creationId xmlns="" xmlns:a16="http://schemas.microsoft.com/office/drawing/2014/main" id="{C2E45AFD-5E74-459F-83CA-6F434A8F1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325" y="1201272"/>
            <a:ext cx="5467350" cy="1990725"/>
          </a:xfrm>
          <a:prstGeom prst="rect">
            <a:avLst/>
          </a:prstGeom>
          <a:noFill/>
          <a:extLst>
            <a:ext uri="{909E8E84-426E-40DD-AFC4-6F175D3DCCD1}">
              <a14:hiddenFill xmlns:a14="http://schemas.microsoft.com/office/drawing/2010/main">
                <a:solidFill>
                  <a:srgbClr val="FFFFFF"/>
                </a:solidFill>
              </a14:hiddenFill>
            </a:ext>
          </a:extLst>
        </p:spPr>
      </p:pic>
      <p:sp>
        <p:nvSpPr>
          <p:cNvPr id="47106" name="Rectangle 2">
            <a:extLst>
              <a:ext uri="{FF2B5EF4-FFF2-40B4-BE49-F238E27FC236}">
                <a16:creationId xmlns="" xmlns:a16="http://schemas.microsoft.com/office/drawing/2014/main" id="{F339FEDD-4414-476C-8C94-20F7679FC34C}"/>
              </a:ext>
            </a:extLst>
          </p:cNvPr>
          <p:cNvSpPr>
            <a:spLocks noGrp="1" noChangeArrowheads="1"/>
          </p:cNvSpPr>
          <p:nvPr>
            <p:ph type="title"/>
          </p:nvPr>
        </p:nvSpPr>
        <p:spPr/>
        <p:txBody>
          <a:bodyPr/>
          <a:lstStyle/>
          <a:p>
            <a:r>
              <a:rPr lang="en-US" altLang="en-US" dirty="0"/>
              <a:t>Greedy best-first search example</a:t>
            </a:r>
          </a:p>
        </p:txBody>
      </p:sp>
      <p:pic>
        <p:nvPicPr>
          <p:cNvPr id="47109" name="Picture 5">
            <a:extLst>
              <a:ext uri="{FF2B5EF4-FFF2-40B4-BE49-F238E27FC236}">
                <a16:creationId xmlns="" xmlns:a16="http://schemas.microsoft.com/office/drawing/2014/main" id="{01567DFF-55EC-4EDA-90E8-C302FBC0F7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0402" y="2095019"/>
            <a:ext cx="8596610" cy="3839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0796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a:extLst>
              <a:ext uri="{FF2B5EF4-FFF2-40B4-BE49-F238E27FC236}">
                <a16:creationId xmlns="" xmlns:a16="http://schemas.microsoft.com/office/drawing/2014/main" id="{D6862A15-CAFD-4A24-A5A5-7CF98265A8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14" y="1102659"/>
            <a:ext cx="5688936" cy="3406588"/>
          </a:xfrm>
          <a:prstGeom prst="rect">
            <a:avLst/>
          </a:prstGeom>
          <a:noFill/>
          <a:extLst>
            <a:ext uri="{909E8E84-426E-40DD-AFC4-6F175D3DCCD1}">
              <a14:hiddenFill xmlns:a14="http://schemas.microsoft.com/office/drawing/2010/main">
                <a:solidFill>
                  <a:srgbClr val="FFFFFF"/>
                </a:solidFill>
              </a14:hiddenFill>
            </a:ext>
          </a:extLst>
        </p:spPr>
      </p:pic>
      <p:sp>
        <p:nvSpPr>
          <p:cNvPr id="48130" name="Rectangle 2">
            <a:extLst>
              <a:ext uri="{FF2B5EF4-FFF2-40B4-BE49-F238E27FC236}">
                <a16:creationId xmlns="" xmlns:a16="http://schemas.microsoft.com/office/drawing/2014/main" id="{FE937CD5-A15C-4717-A1BE-5ABEBEEF35E9}"/>
              </a:ext>
            </a:extLst>
          </p:cNvPr>
          <p:cNvSpPr>
            <a:spLocks noGrp="1" noChangeArrowheads="1"/>
          </p:cNvSpPr>
          <p:nvPr>
            <p:ph type="title"/>
          </p:nvPr>
        </p:nvSpPr>
        <p:spPr>
          <a:xfrm>
            <a:off x="609600" y="274638"/>
            <a:ext cx="10972800" cy="630797"/>
          </a:xfrm>
        </p:spPr>
        <p:txBody>
          <a:bodyPr>
            <a:normAutofit fontScale="90000"/>
          </a:bodyPr>
          <a:lstStyle/>
          <a:p>
            <a:r>
              <a:rPr lang="en-US" altLang="en-US" dirty="0"/>
              <a:t>Greedy best-first search example</a:t>
            </a:r>
          </a:p>
        </p:txBody>
      </p:sp>
      <p:pic>
        <p:nvPicPr>
          <p:cNvPr id="48133" name="Picture 5">
            <a:extLst>
              <a:ext uri="{FF2B5EF4-FFF2-40B4-BE49-F238E27FC236}">
                <a16:creationId xmlns="" xmlns:a16="http://schemas.microsoft.com/office/drawing/2014/main" id="{75C8F861-2A83-4F0F-AE71-EEE9B38F19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2456" y="1102659"/>
            <a:ext cx="5325240" cy="4500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7944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a:extLst>
              <a:ext uri="{FF2B5EF4-FFF2-40B4-BE49-F238E27FC236}">
                <a16:creationId xmlns="" xmlns:a16="http://schemas.microsoft.com/office/drawing/2014/main" id="{B975F774-497E-4F6F-A9DD-C6C591A33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155" y="1115034"/>
            <a:ext cx="5467350" cy="1990725"/>
          </a:xfrm>
          <a:prstGeom prst="rect">
            <a:avLst/>
          </a:prstGeom>
          <a:noFill/>
          <a:extLst>
            <a:ext uri="{909E8E84-426E-40DD-AFC4-6F175D3DCCD1}">
              <a14:hiddenFill xmlns:a14="http://schemas.microsoft.com/office/drawing/2010/main">
                <a:solidFill>
                  <a:srgbClr val="FFFFFF"/>
                </a:solidFill>
              </a14:hiddenFill>
            </a:ext>
          </a:extLst>
        </p:spPr>
      </p:pic>
      <p:sp>
        <p:nvSpPr>
          <p:cNvPr id="49154" name="Rectangle 2">
            <a:extLst>
              <a:ext uri="{FF2B5EF4-FFF2-40B4-BE49-F238E27FC236}">
                <a16:creationId xmlns="" xmlns:a16="http://schemas.microsoft.com/office/drawing/2014/main" id="{29C6FD2B-1CAE-46DC-9872-06A53BD4FA9F}"/>
              </a:ext>
            </a:extLst>
          </p:cNvPr>
          <p:cNvSpPr>
            <a:spLocks noGrp="1" noChangeArrowheads="1"/>
          </p:cNvSpPr>
          <p:nvPr>
            <p:ph type="title" idx="4294967295"/>
          </p:nvPr>
        </p:nvSpPr>
        <p:spPr>
          <a:xfrm>
            <a:off x="0" y="274638"/>
            <a:ext cx="10972800" cy="1143000"/>
          </a:xfrm>
        </p:spPr>
        <p:txBody>
          <a:bodyPr/>
          <a:lstStyle/>
          <a:p>
            <a:r>
              <a:rPr lang="en-US" altLang="en-US" dirty="0"/>
              <a:t>Greedy best-first search example</a:t>
            </a:r>
          </a:p>
        </p:txBody>
      </p:sp>
      <p:pic>
        <p:nvPicPr>
          <p:cNvPr id="49157" name="Picture 5">
            <a:extLst>
              <a:ext uri="{FF2B5EF4-FFF2-40B4-BE49-F238E27FC236}">
                <a16:creationId xmlns="" xmlns:a16="http://schemas.microsoft.com/office/drawing/2014/main" id="{7C59A066-9E12-4D7F-97F1-7F08132BAB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5683" y="3143280"/>
            <a:ext cx="6096000" cy="29892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3F8519E4-3CEC-47ED-9950-07FE8147EA2F}"/>
              </a:ext>
            </a:extLst>
          </p:cNvPr>
          <p:cNvSpPr txBox="1"/>
          <p:nvPr/>
        </p:nvSpPr>
        <p:spPr>
          <a:xfrm>
            <a:off x="8499898" y="1885052"/>
            <a:ext cx="3360407" cy="646331"/>
          </a:xfrm>
          <a:prstGeom prst="rect">
            <a:avLst/>
          </a:prstGeom>
          <a:noFill/>
        </p:spPr>
        <p:txBody>
          <a:bodyPr wrap="square" rtlCol="0">
            <a:spAutoFit/>
          </a:bodyPr>
          <a:lstStyle/>
          <a:p>
            <a:r>
              <a:rPr lang="en-US" dirty="0"/>
              <a:t>Path cost = 140 +99+ 211 		=  450</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 xmlns:a16="http://schemas.microsoft.com/office/drawing/2014/main" id="{E0F2EA74-CF72-4F1C-B5C9-5698AFB0C1D6}"/>
                  </a:ext>
                </a:extLst>
              </p14:cNvPr>
              <p14:cNvContentPartPr/>
              <p14:nvPr/>
            </p14:nvContentPartPr>
            <p14:xfrm>
              <a:off x="3315505" y="4857062"/>
              <a:ext cx="2642400" cy="1419840"/>
            </p14:xfrm>
          </p:contentPart>
        </mc:Choice>
        <mc:Fallback xmlns="">
          <p:pic>
            <p:nvPicPr>
              <p:cNvPr id="3" name="Ink 2">
                <a:extLst>
                  <a:ext uri="{FF2B5EF4-FFF2-40B4-BE49-F238E27FC236}">
                    <a16:creationId xmlns:a16="http://schemas.microsoft.com/office/drawing/2014/main" id="{E0F2EA74-CF72-4F1C-B5C9-5698AFB0C1D6}"/>
                  </a:ext>
                </a:extLst>
              </p:cNvPr>
              <p:cNvPicPr/>
              <p:nvPr/>
            </p:nvPicPr>
            <p:blipFill>
              <a:blip r:embed="rId6"/>
              <a:stretch>
                <a:fillRect/>
              </a:stretch>
            </p:blipFill>
            <p:spPr>
              <a:xfrm>
                <a:off x="3306865" y="4848062"/>
                <a:ext cx="2660040" cy="1437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 xmlns:a16="http://schemas.microsoft.com/office/drawing/2014/main" id="{E951D1BF-E04C-49EF-8AE8-4599961A5BF7}"/>
                  </a:ext>
                </a:extLst>
              </p14:cNvPr>
              <p14:cNvContentPartPr/>
              <p14:nvPr/>
            </p14:nvContentPartPr>
            <p14:xfrm>
              <a:off x="9928705" y="5375462"/>
              <a:ext cx="360" cy="360"/>
            </p14:xfrm>
          </p:contentPart>
        </mc:Choice>
        <mc:Fallback xmlns="">
          <p:pic>
            <p:nvPicPr>
              <p:cNvPr id="4" name="Ink 3">
                <a:extLst>
                  <a:ext uri="{FF2B5EF4-FFF2-40B4-BE49-F238E27FC236}">
                    <a16:creationId xmlns:a16="http://schemas.microsoft.com/office/drawing/2014/main" id="{E951D1BF-E04C-49EF-8AE8-4599961A5BF7}"/>
                  </a:ext>
                </a:extLst>
              </p:cNvPr>
              <p:cNvPicPr/>
              <p:nvPr/>
            </p:nvPicPr>
            <p:blipFill>
              <a:blip r:embed="rId8"/>
              <a:stretch>
                <a:fillRect/>
              </a:stretch>
            </p:blipFill>
            <p:spPr>
              <a:xfrm>
                <a:off x="9920065" y="5366462"/>
                <a:ext cx="18000" cy="18000"/>
              </a:xfrm>
              <a:prstGeom prst="rect">
                <a:avLst/>
              </a:prstGeom>
            </p:spPr>
          </p:pic>
        </mc:Fallback>
      </mc:AlternateContent>
      <p:sp>
        <p:nvSpPr>
          <p:cNvPr id="5" name="TextBox 4">
            <a:extLst>
              <a:ext uri="{FF2B5EF4-FFF2-40B4-BE49-F238E27FC236}">
                <a16:creationId xmlns="" xmlns:a16="http://schemas.microsoft.com/office/drawing/2014/main" id="{EDDE2F2E-F514-4E29-8DC9-65F9E8A02268}"/>
              </a:ext>
            </a:extLst>
          </p:cNvPr>
          <p:cNvSpPr txBox="1"/>
          <p:nvPr/>
        </p:nvSpPr>
        <p:spPr>
          <a:xfrm>
            <a:off x="8414327" y="2754993"/>
            <a:ext cx="3230826" cy="646331"/>
          </a:xfrm>
          <a:prstGeom prst="rect">
            <a:avLst/>
          </a:prstGeom>
          <a:noFill/>
        </p:spPr>
        <p:txBody>
          <a:bodyPr wrap="square" rtlCol="0">
            <a:spAutoFit/>
          </a:bodyPr>
          <a:lstStyle/>
          <a:p>
            <a:r>
              <a:rPr lang="en-US" dirty="0"/>
              <a:t>Alternate Solution:</a:t>
            </a:r>
          </a:p>
          <a:p>
            <a:r>
              <a:rPr lang="en-US" dirty="0"/>
              <a:t>140 +80+97 +101= 418</a:t>
            </a:r>
          </a:p>
        </p:txBody>
      </p:sp>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 xmlns:a16="http://schemas.microsoft.com/office/drawing/2014/main" id="{57919C39-EB15-489E-934C-27FFDE6489A9}"/>
                  </a:ext>
                </a:extLst>
              </p14:cNvPr>
              <p14:cNvContentPartPr/>
              <p14:nvPr/>
            </p14:nvContentPartPr>
            <p14:xfrm>
              <a:off x="4479025" y="4959662"/>
              <a:ext cx="360" cy="360"/>
            </p14:xfrm>
          </p:contentPart>
        </mc:Choice>
        <mc:Fallback xmlns="">
          <p:pic>
            <p:nvPicPr>
              <p:cNvPr id="6" name="Ink 5">
                <a:extLst>
                  <a:ext uri="{FF2B5EF4-FFF2-40B4-BE49-F238E27FC236}">
                    <a16:creationId xmlns:a16="http://schemas.microsoft.com/office/drawing/2014/main" id="{57919C39-EB15-489E-934C-27FFDE6489A9}"/>
                  </a:ext>
                </a:extLst>
              </p:cNvPr>
              <p:cNvPicPr/>
              <p:nvPr/>
            </p:nvPicPr>
            <p:blipFill>
              <a:blip r:embed="rId10"/>
              <a:stretch>
                <a:fillRect/>
              </a:stretch>
            </p:blipFill>
            <p:spPr>
              <a:xfrm>
                <a:off x="4470385" y="495066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 xmlns:a16="http://schemas.microsoft.com/office/drawing/2014/main" id="{5003C424-378B-40C0-B836-971D64041D0B}"/>
                  </a:ext>
                </a:extLst>
              </p14:cNvPr>
              <p14:cNvContentPartPr/>
              <p14:nvPr/>
            </p14:nvContentPartPr>
            <p14:xfrm>
              <a:off x="3343225" y="4606502"/>
              <a:ext cx="2744280" cy="1526040"/>
            </p14:xfrm>
          </p:contentPart>
        </mc:Choice>
        <mc:Fallback xmlns="">
          <p:pic>
            <p:nvPicPr>
              <p:cNvPr id="7" name="Ink 6">
                <a:extLst>
                  <a:ext uri="{FF2B5EF4-FFF2-40B4-BE49-F238E27FC236}">
                    <a16:creationId xmlns:a16="http://schemas.microsoft.com/office/drawing/2014/main" xmlns:p14="http://schemas.microsoft.com/office/powerpoint/2010/main" xmlns="" id="{5003C424-378B-40C0-B836-971D64041D0B}"/>
                  </a:ext>
                </a:extLst>
              </p:cNvPr>
              <p:cNvPicPr/>
              <p:nvPr/>
            </p:nvPicPr>
            <p:blipFill>
              <a:blip r:embed="rId12"/>
              <a:stretch>
                <a:fillRect/>
              </a:stretch>
            </p:blipFill>
            <p:spPr>
              <a:xfrm>
                <a:off x="3334225" y="4597502"/>
                <a:ext cx="2762280" cy="1544040"/>
              </a:xfrm>
              <a:prstGeom prst="rect">
                <a:avLst/>
              </a:prstGeom>
            </p:spPr>
          </p:pic>
        </mc:Fallback>
      </mc:AlternateContent>
    </p:spTree>
    <p:extLst>
      <p:ext uri="{BB962C8B-B14F-4D97-AF65-F5344CB8AC3E}">
        <p14:creationId xmlns:p14="http://schemas.microsoft.com/office/powerpoint/2010/main" val="141818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8A6A7B-6EC1-4A57-A1C8-6BF3A6A737C4}"/>
              </a:ext>
            </a:extLst>
          </p:cNvPr>
          <p:cNvSpPr>
            <a:spLocks noGrp="1"/>
          </p:cNvSpPr>
          <p:nvPr>
            <p:ph type="title"/>
          </p:nvPr>
        </p:nvSpPr>
        <p:spPr>
          <a:xfrm>
            <a:off x="1981201" y="274639"/>
            <a:ext cx="8143875" cy="796535"/>
          </a:xfrm>
        </p:spPr>
        <p:txBody>
          <a:bodyPr/>
          <a:lstStyle/>
          <a:p>
            <a:r>
              <a:rPr lang="en-IN" dirty="0" smtClean="0">
                <a:solidFill>
                  <a:schemeClr val="tx1"/>
                </a:solidFill>
              </a:rPr>
              <a:t>Problem </a:t>
            </a:r>
            <a:r>
              <a:rPr lang="en-IN" dirty="0">
                <a:solidFill>
                  <a:schemeClr val="tx1"/>
                </a:solidFill>
              </a:rPr>
              <a:t>Solving Agent </a:t>
            </a:r>
          </a:p>
        </p:txBody>
      </p:sp>
      <p:pic>
        <p:nvPicPr>
          <p:cNvPr id="5" name="Picture 4">
            <a:extLst>
              <a:ext uri="{FF2B5EF4-FFF2-40B4-BE49-F238E27FC236}">
                <a16:creationId xmlns="" xmlns:a16="http://schemas.microsoft.com/office/drawing/2014/main" id="{959C2AA5-2026-467C-8A3B-0F3CBCCDA743}"/>
              </a:ext>
            </a:extLst>
          </p:cNvPr>
          <p:cNvPicPr>
            <a:picLocks noChangeAspect="1"/>
          </p:cNvPicPr>
          <p:nvPr/>
        </p:nvPicPr>
        <p:blipFill>
          <a:blip r:embed="rId2"/>
          <a:stretch>
            <a:fillRect/>
          </a:stretch>
        </p:blipFill>
        <p:spPr>
          <a:xfrm>
            <a:off x="2095501" y="1071173"/>
            <a:ext cx="8029575" cy="3691327"/>
          </a:xfrm>
          <a:prstGeom prst="rect">
            <a:avLst/>
          </a:prstGeom>
        </p:spPr>
      </p:pic>
      <p:pic>
        <p:nvPicPr>
          <p:cNvPr id="7" name="Picture 6">
            <a:extLst>
              <a:ext uri="{FF2B5EF4-FFF2-40B4-BE49-F238E27FC236}">
                <a16:creationId xmlns="" xmlns:a16="http://schemas.microsoft.com/office/drawing/2014/main" id="{9285D5CF-332E-4CAE-A3B4-809D167D06B9}"/>
              </a:ext>
            </a:extLst>
          </p:cNvPr>
          <p:cNvPicPr>
            <a:picLocks noChangeAspect="1"/>
          </p:cNvPicPr>
          <p:nvPr/>
        </p:nvPicPr>
        <p:blipFill>
          <a:blip r:embed="rId3"/>
          <a:stretch>
            <a:fillRect/>
          </a:stretch>
        </p:blipFill>
        <p:spPr>
          <a:xfrm>
            <a:off x="1966665" y="4909461"/>
            <a:ext cx="8434636" cy="590233"/>
          </a:xfrm>
          <a:prstGeom prst="rect">
            <a:avLst/>
          </a:prstGeom>
        </p:spPr>
      </p:pic>
    </p:spTree>
    <p:extLst>
      <p:ext uri="{BB962C8B-B14F-4D97-AF65-F5344CB8AC3E}">
        <p14:creationId xmlns:p14="http://schemas.microsoft.com/office/powerpoint/2010/main" val="28052177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 xmlns:a16="http://schemas.microsoft.com/office/drawing/2014/main" id="{F2B5598E-B857-405D-88A9-9860B2ED75E9}"/>
              </a:ext>
            </a:extLst>
          </p:cNvPr>
          <p:cNvSpPr>
            <a:spLocks noGrp="1" noChangeArrowheads="1"/>
          </p:cNvSpPr>
          <p:nvPr>
            <p:ph type="title"/>
          </p:nvPr>
        </p:nvSpPr>
        <p:spPr/>
        <p:txBody>
          <a:bodyPr/>
          <a:lstStyle/>
          <a:p>
            <a:r>
              <a:rPr lang="en-US" altLang="en-US"/>
              <a:t>Properties of greedy best-first search</a:t>
            </a:r>
          </a:p>
        </p:txBody>
      </p:sp>
      <p:sp>
        <p:nvSpPr>
          <p:cNvPr id="14339" name="Rectangle 3">
            <a:extLst>
              <a:ext uri="{FF2B5EF4-FFF2-40B4-BE49-F238E27FC236}">
                <a16:creationId xmlns="" xmlns:a16="http://schemas.microsoft.com/office/drawing/2014/main" id="{D133F1C0-0B19-4BA0-8FE7-101D3504C3BB}"/>
              </a:ext>
            </a:extLst>
          </p:cNvPr>
          <p:cNvSpPr>
            <a:spLocks noGrp="1" noChangeArrowheads="1"/>
          </p:cNvSpPr>
          <p:nvPr>
            <p:ph type="body" idx="4294967295"/>
          </p:nvPr>
        </p:nvSpPr>
        <p:spPr>
          <a:xfrm>
            <a:off x="1084728" y="1255060"/>
            <a:ext cx="9888071" cy="4186518"/>
          </a:xfrm>
        </p:spPr>
        <p:txBody>
          <a:bodyPr/>
          <a:lstStyle/>
          <a:p>
            <a:r>
              <a:rPr lang="en-US" altLang="en-US" u="sng" dirty="0">
                <a:solidFill>
                  <a:srgbClr val="CC0099"/>
                </a:solidFill>
              </a:rPr>
              <a:t>Complete?</a:t>
            </a:r>
            <a:r>
              <a:rPr lang="en-US" altLang="en-US" dirty="0"/>
              <a:t> No – can get stuck in loops.</a:t>
            </a:r>
          </a:p>
          <a:p>
            <a:r>
              <a:rPr lang="en-US" altLang="en-US" u="sng" dirty="0">
                <a:solidFill>
                  <a:srgbClr val="CC0099"/>
                </a:solidFill>
              </a:rPr>
              <a:t>Time?</a:t>
            </a:r>
            <a:r>
              <a:rPr lang="en-US" altLang="en-US" dirty="0"/>
              <a:t> </a:t>
            </a:r>
            <a:r>
              <a:rPr lang="en-US" altLang="en-US" i="1" dirty="0"/>
              <a:t>O(</a:t>
            </a:r>
            <a:r>
              <a:rPr lang="en-US" altLang="en-US" i="1" dirty="0" err="1"/>
              <a:t>b</a:t>
            </a:r>
            <a:r>
              <a:rPr lang="en-US" altLang="en-US" i="1" baseline="30000" dirty="0" err="1"/>
              <a:t>m</a:t>
            </a:r>
            <a:r>
              <a:rPr lang="en-US" altLang="en-US" i="1" dirty="0"/>
              <a:t>)</a:t>
            </a:r>
            <a:r>
              <a:rPr lang="en-US" altLang="en-US" dirty="0"/>
              <a:t>, but a good heuristic can give dramatic improvement</a:t>
            </a:r>
          </a:p>
          <a:p>
            <a:r>
              <a:rPr lang="en-US" altLang="en-US" u="sng" dirty="0">
                <a:solidFill>
                  <a:srgbClr val="CC0099"/>
                </a:solidFill>
              </a:rPr>
              <a:t>Space?</a:t>
            </a:r>
            <a:r>
              <a:rPr lang="en-US" altLang="en-US" dirty="0"/>
              <a:t> </a:t>
            </a:r>
            <a:r>
              <a:rPr lang="en-US" altLang="en-US" i="1" dirty="0"/>
              <a:t>O(</a:t>
            </a:r>
            <a:r>
              <a:rPr lang="en-US" altLang="en-US" i="1" dirty="0" err="1"/>
              <a:t>b</a:t>
            </a:r>
            <a:r>
              <a:rPr lang="en-US" altLang="en-US" i="1" baseline="30000" dirty="0" err="1"/>
              <a:t>m</a:t>
            </a:r>
            <a:r>
              <a:rPr lang="en-US" altLang="en-US" i="1" dirty="0"/>
              <a:t>) </a:t>
            </a:r>
            <a:r>
              <a:rPr lang="en-US" altLang="en-US" dirty="0"/>
              <a:t>- keeps all nodes in memory</a:t>
            </a:r>
          </a:p>
          <a:p>
            <a:r>
              <a:rPr lang="en-US" altLang="en-US" u="sng" dirty="0">
                <a:solidFill>
                  <a:srgbClr val="CC0099"/>
                </a:solidFill>
              </a:rPr>
              <a:t>Optimal?</a:t>
            </a:r>
            <a:r>
              <a:rPr lang="en-US" altLang="en-US" dirty="0"/>
              <a:t> No</a:t>
            </a:r>
          </a:p>
          <a:p>
            <a:pPr>
              <a:buFont typeface="Wingdings" panose="05000000000000000000" pitchFamily="2" charset="2"/>
              <a:buNone/>
            </a:pPr>
            <a:r>
              <a:rPr lang="en-US" altLang="en-US" dirty="0"/>
              <a:t>   e.g. </a:t>
            </a:r>
            <a:r>
              <a:rPr lang="en-US" altLang="en-US" dirty="0" err="1"/>
              <a:t>Arad</a:t>
            </a:r>
            <a:r>
              <a:rPr lang="en-US" altLang="en-US" dirty="0" err="1">
                <a:sym typeface="Wingdings" panose="05000000000000000000" pitchFamily="2" charset="2"/>
              </a:rPr>
              <a:t>SibiuRimnicu</a:t>
            </a:r>
            <a:r>
              <a:rPr lang="en-US" altLang="en-US" dirty="0">
                <a:sym typeface="Wingdings" panose="05000000000000000000" pitchFamily="2" charset="2"/>
              </a:rPr>
              <a:t> </a:t>
            </a:r>
            <a:r>
              <a:rPr lang="en-US" altLang="en-US" dirty="0" err="1">
                <a:sym typeface="Wingdings" panose="05000000000000000000" pitchFamily="2" charset="2"/>
              </a:rPr>
              <a:t>VireaPitestiBucharest</a:t>
            </a:r>
            <a:r>
              <a:rPr lang="en-US" altLang="en-US" dirty="0">
                <a:sym typeface="Wingdings" panose="05000000000000000000" pitchFamily="2" charset="2"/>
              </a:rPr>
              <a:t> is shorter!</a:t>
            </a:r>
            <a:endParaRPr lang="en-US" altLang="en-US" dirty="0"/>
          </a:p>
        </p:txBody>
      </p:sp>
    </p:spTree>
    <p:extLst>
      <p:ext uri="{BB962C8B-B14F-4D97-AF65-F5344CB8AC3E}">
        <p14:creationId xmlns:p14="http://schemas.microsoft.com/office/powerpoint/2010/main" val="35809412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 xmlns:a16="http://schemas.microsoft.com/office/drawing/2014/main" id="{5E723B28-7A46-4FC4-A6C3-26389D29EE13}"/>
              </a:ext>
            </a:extLst>
          </p:cNvPr>
          <p:cNvSpPr>
            <a:spLocks noGrp="1" noChangeArrowheads="1"/>
          </p:cNvSpPr>
          <p:nvPr>
            <p:ph type="title"/>
          </p:nvPr>
        </p:nvSpPr>
        <p:spPr/>
        <p:txBody>
          <a:bodyPr/>
          <a:lstStyle/>
          <a:p>
            <a:r>
              <a:rPr lang="en-US" altLang="en-US"/>
              <a:t>A</a:t>
            </a:r>
            <a:r>
              <a:rPr lang="en-US" altLang="en-US" baseline="30000"/>
              <a:t>*</a:t>
            </a:r>
            <a:r>
              <a:rPr lang="en-US" altLang="en-US"/>
              <a:t> search</a:t>
            </a:r>
          </a:p>
        </p:txBody>
      </p:sp>
      <p:sp>
        <p:nvSpPr>
          <p:cNvPr id="15363" name="Rectangle 3">
            <a:extLst>
              <a:ext uri="{FF2B5EF4-FFF2-40B4-BE49-F238E27FC236}">
                <a16:creationId xmlns="" xmlns:a16="http://schemas.microsoft.com/office/drawing/2014/main" id="{51CA5E44-C3B1-483B-A80A-A044EEC96C93}"/>
              </a:ext>
            </a:extLst>
          </p:cNvPr>
          <p:cNvSpPr>
            <a:spLocks noGrp="1" noChangeArrowheads="1"/>
          </p:cNvSpPr>
          <p:nvPr>
            <p:ph type="body" idx="4294967295"/>
          </p:nvPr>
        </p:nvSpPr>
        <p:spPr>
          <a:xfrm>
            <a:off x="519953" y="1232647"/>
            <a:ext cx="10972800" cy="4525963"/>
          </a:xfrm>
        </p:spPr>
        <p:txBody>
          <a:bodyPr>
            <a:normAutofit lnSpcReduction="10000"/>
          </a:bodyPr>
          <a:lstStyle/>
          <a:p>
            <a:r>
              <a:rPr lang="en-US" dirty="0"/>
              <a:t>The most widely known form of best-first search is called </a:t>
            </a:r>
            <a:r>
              <a:rPr lang="en-US" b="1" dirty="0"/>
              <a:t>A</a:t>
            </a:r>
            <a:r>
              <a:rPr lang="en-US" dirty="0"/>
              <a:t>∗ </a:t>
            </a:r>
            <a:r>
              <a:rPr lang="en-US" b="1" dirty="0"/>
              <a:t>search </a:t>
            </a:r>
          </a:p>
          <a:p>
            <a:r>
              <a:rPr lang="en-US" dirty="0"/>
              <a:t>It evaluates nodes by combining g(n), </a:t>
            </a:r>
            <a:r>
              <a:rPr lang="en-US" dirty="0">
                <a:highlight>
                  <a:srgbClr val="FFFF00"/>
                </a:highlight>
              </a:rPr>
              <a:t>the path cost to reach the node</a:t>
            </a:r>
            <a:r>
              <a:rPr lang="en-US" dirty="0"/>
              <a:t>, and h(n), </a:t>
            </a:r>
            <a:r>
              <a:rPr lang="en-US" dirty="0">
                <a:highlight>
                  <a:srgbClr val="FFFF00"/>
                </a:highlight>
              </a:rPr>
              <a:t>the cheapest cost   to get from the node to the goal.</a:t>
            </a:r>
          </a:p>
          <a:p>
            <a:r>
              <a:rPr lang="en-US" dirty="0"/>
              <a:t> </a:t>
            </a:r>
            <a:r>
              <a:rPr lang="pt-BR" dirty="0"/>
              <a:t>f(n) = g(n) + h(n) .</a:t>
            </a:r>
          </a:p>
          <a:p>
            <a:r>
              <a:rPr lang="en-US" dirty="0"/>
              <a:t>f(n) = estimated cost of the cheapest solution through n .</a:t>
            </a:r>
          </a:p>
          <a:p>
            <a:r>
              <a:rPr lang="en-US" dirty="0"/>
              <a:t>A∗ search is both complete and optimal.</a:t>
            </a:r>
          </a:p>
          <a:p>
            <a:r>
              <a:rPr lang="en-US" altLang="en-US" dirty="0"/>
              <a:t>Best First search has </a:t>
            </a:r>
            <a:r>
              <a:rPr lang="en-US" altLang="en-US" i="1" dirty="0"/>
              <a:t>f(n)=h(n)</a:t>
            </a:r>
          </a:p>
        </p:txBody>
      </p:sp>
    </p:spTree>
    <p:extLst>
      <p:ext uri="{BB962C8B-B14F-4D97-AF65-F5344CB8AC3E}">
        <p14:creationId xmlns:p14="http://schemas.microsoft.com/office/powerpoint/2010/main" val="39548859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 xmlns:a16="http://schemas.microsoft.com/office/drawing/2014/main" id="{F19B8988-52EC-4684-8E26-7C4BA31D388F}"/>
              </a:ext>
            </a:extLst>
          </p:cNvPr>
          <p:cNvSpPr>
            <a:spLocks noGrp="1" noChangeArrowheads="1"/>
          </p:cNvSpPr>
          <p:nvPr>
            <p:ph type="title"/>
          </p:nvPr>
        </p:nvSpPr>
        <p:spPr/>
        <p:txBody>
          <a:bodyPr/>
          <a:lstStyle/>
          <a:p>
            <a:r>
              <a:rPr lang="en-US" altLang="en-US"/>
              <a:t>A</a:t>
            </a:r>
            <a:r>
              <a:rPr lang="en-US" altLang="en-US" baseline="30000"/>
              <a:t>*</a:t>
            </a:r>
            <a:r>
              <a:rPr lang="en-US" altLang="en-US"/>
              <a:t> search example</a:t>
            </a:r>
          </a:p>
        </p:txBody>
      </p:sp>
      <p:pic>
        <p:nvPicPr>
          <p:cNvPr id="16388" name="Picture 4">
            <a:extLst>
              <a:ext uri="{FF2B5EF4-FFF2-40B4-BE49-F238E27FC236}">
                <a16:creationId xmlns="" xmlns:a16="http://schemas.microsoft.com/office/drawing/2014/main" id="{A756D88F-A0DE-479E-86F1-C43A361022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094" y="1237131"/>
            <a:ext cx="54102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6391" name="Picture 7">
            <a:extLst>
              <a:ext uri="{FF2B5EF4-FFF2-40B4-BE49-F238E27FC236}">
                <a16:creationId xmlns="" xmlns:a16="http://schemas.microsoft.com/office/drawing/2014/main" id="{85BDE96F-E66E-4539-B202-935C4586D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1" y="1993685"/>
            <a:ext cx="8112012" cy="3499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9348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 xmlns:a16="http://schemas.microsoft.com/office/drawing/2014/main" id="{4C2A90FF-BF23-4882-BE6C-CCD84B0388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6459" y="3173506"/>
            <a:ext cx="2702907" cy="1945341"/>
          </a:xfrm>
          <a:prstGeom prst="rect">
            <a:avLst/>
          </a:prstGeom>
          <a:noFill/>
          <a:extLst>
            <a:ext uri="{909E8E84-426E-40DD-AFC4-6F175D3DCCD1}">
              <a14:hiddenFill xmlns:a14="http://schemas.microsoft.com/office/drawing/2010/main">
                <a:solidFill>
                  <a:srgbClr val="FFFFFF"/>
                </a:solidFill>
              </a14:hiddenFill>
            </a:ext>
          </a:extLst>
        </p:spPr>
      </p:pic>
      <p:sp>
        <p:nvSpPr>
          <p:cNvPr id="17410" name="Rectangle 2">
            <a:extLst>
              <a:ext uri="{FF2B5EF4-FFF2-40B4-BE49-F238E27FC236}">
                <a16:creationId xmlns="" xmlns:a16="http://schemas.microsoft.com/office/drawing/2014/main" id="{3CDD387C-0365-45F6-90B9-B6ACB233589C}"/>
              </a:ext>
            </a:extLst>
          </p:cNvPr>
          <p:cNvSpPr>
            <a:spLocks noGrp="1" noChangeArrowheads="1"/>
          </p:cNvSpPr>
          <p:nvPr>
            <p:ph type="title"/>
          </p:nvPr>
        </p:nvSpPr>
        <p:spPr>
          <a:xfrm>
            <a:off x="609600" y="274638"/>
            <a:ext cx="10972800" cy="711480"/>
          </a:xfrm>
        </p:spPr>
        <p:txBody>
          <a:bodyPr>
            <a:normAutofit fontScale="90000"/>
          </a:bodyPr>
          <a:lstStyle/>
          <a:p>
            <a:r>
              <a:rPr lang="en-US" altLang="en-US" dirty="0"/>
              <a:t>A</a:t>
            </a:r>
            <a:r>
              <a:rPr lang="en-US" altLang="en-US" baseline="30000" dirty="0"/>
              <a:t>*</a:t>
            </a:r>
            <a:r>
              <a:rPr lang="en-US" altLang="en-US" dirty="0"/>
              <a:t> search example</a:t>
            </a:r>
          </a:p>
        </p:txBody>
      </p:sp>
      <p:pic>
        <p:nvPicPr>
          <p:cNvPr id="17415" name="Picture 7">
            <a:extLst>
              <a:ext uri="{FF2B5EF4-FFF2-40B4-BE49-F238E27FC236}">
                <a16:creationId xmlns="" xmlns:a16="http://schemas.microsoft.com/office/drawing/2014/main" id="{5C5FEE15-52B0-4C3F-9FA3-52D8D6BCEE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008" y="1320639"/>
            <a:ext cx="8065845" cy="3955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 xmlns:a16="http://schemas.microsoft.com/office/drawing/2014/main" id="{D33B9827-9C71-497F-A30F-CC05BF589823}"/>
                  </a:ext>
                </a:extLst>
              </p14:cNvPr>
              <p14:cNvContentPartPr/>
              <p14:nvPr/>
            </p14:nvContentPartPr>
            <p14:xfrm>
              <a:off x="2114905" y="1662062"/>
              <a:ext cx="360" cy="360"/>
            </p14:xfrm>
          </p:contentPart>
        </mc:Choice>
        <mc:Fallback xmlns="">
          <p:pic>
            <p:nvPicPr>
              <p:cNvPr id="2" name="Ink 1">
                <a:extLst>
                  <a:ext uri="{FF2B5EF4-FFF2-40B4-BE49-F238E27FC236}">
                    <a16:creationId xmlns:a16="http://schemas.microsoft.com/office/drawing/2014/main" id="{D33B9827-9C71-497F-A30F-CC05BF589823}"/>
                  </a:ext>
                </a:extLst>
              </p:cNvPr>
              <p:cNvPicPr/>
              <p:nvPr/>
            </p:nvPicPr>
            <p:blipFill>
              <a:blip r:embed="rId6"/>
              <a:stretch>
                <a:fillRect/>
              </a:stretch>
            </p:blipFill>
            <p:spPr>
              <a:xfrm>
                <a:off x="2105905" y="165342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 xmlns:a16="http://schemas.microsoft.com/office/drawing/2014/main" id="{B34025FC-6532-4405-9AC8-8D47F8C5E9BC}"/>
                  </a:ext>
                </a:extLst>
              </p14:cNvPr>
              <p14:cNvContentPartPr/>
              <p14:nvPr/>
            </p14:nvContentPartPr>
            <p14:xfrm>
              <a:off x="544585" y="1191182"/>
              <a:ext cx="360" cy="360"/>
            </p14:xfrm>
          </p:contentPart>
        </mc:Choice>
        <mc:Fallback xmlns="">
          <p:pic>
            <p:nvPicPr>
              <p:cNvPr id="4" name="Ink 3">
                <a:extLst>
                  <a:ext uri="{FF2B5EF4-FFF2-40B4-BE49-F238E27FC236}">
                    <a16:creationId xmlns:a16="http://schemas.microsoft.com/office/drawing/2014/main" id="{B34025FC-6532-4405-9AC8-8D47F8C5E9BC}"/>
                  </a:ext>
                </a:extLst>
              </p:cNvPr>
              <p:cNvPicPr/>
              <p:nvPr/>
            </p:nvPicPr>
            <p:blipFill>
              <a:blip r:embed="rId6"/>
              <a:stretch>
                <a:fillRect/>
              </a:stretch>
            </p:blipFill>
            <p:spPr>
              <a:xfrm>
                <a:off x="535585" y="1182182"/>
                <a:ext cx="18000" cy="18000"/>
              </a:xfrm>
              <a:prstGeom prst="rect">
                <a:avLst/>
              </a:prstGeom>
            </p:spPr>
          </p:pic>
        </mc:Fallback>
      </mc:AlternateContent>
    </p:spTree>
    <p:extLst>
      <p:ext uri="{BB962C8B-B14F-4D97-AF65-F5344CB8AC3E}">
        <p14:creationId xmlns:p14="http://schemas.microsoft.com/office/powerpoint/2010/main" val="3345853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 xmlns:a16="http://schemas.microsoft.com/office/drawing/2014/main" id="{A6988823-39C9-4D4F-B984-DA400495469D}"/>
              </a:ext>
            </a:extLst>
          </p:cNvPr>
          <p:cNvSpPr>
            <a:spLocks noGrp="1" noChangeArrowheads="1"/>
          </p:cNvSpPr>
          <p:nvPr>
            <p:ph type="title"/>
          </p:nvPr>
        </p:nvSpPr>
        <p:spPr>
          <a:xfrm>
            <a:off x="833718" y="274638"/>
            <a:ext cx="10748682" cy="612868"/>
          </a:xfrm>
        </p:spPr>
        <p:txBody>
          <a:bodyPr>
            <a:normAutofit fontScale="90000"/>
          </a:bodyPr>
          <a:lstStyle/>
          <a:p>
            <a:r>
              <a:rPr lang="en-US" altLang="en-US" dirty="0"/>
              <a:t>A</a:t>
            </a:r>
            <a:r>
              <a:rPr lang="en-US" altLang="en-US" baseline="30000" dirty="0"/>
              <a:t>*</a:t>
            </a:r>
            <a:r>
              <a:rPr lang="en-US" altLang="en-US" dirty="0"/>
              <a:t> search example</a:t>
            </a:r>
          </a:p>
        </p:txBody>
      </p:sp>
      <p:pic>
        <p:nvPicPr>
          <p:cNvPr id="18437" name="Picture 5">
            <a:extLst>
              <a:ext uri="{FF2B5EF4-FFF2-40B4-BE49-F238E27FC236}">
                <a16:creationId xmlns="" xmlns:a16="http://schemas.microsoft.com/office/drawing/2014/main" id="{3B14B336-BFB9-4779-A707-8EFDF3CD3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20343"/>
            <a:ext cx="4105836" cy="2755365"/>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 xmlns:a16="http://schemas.microsoft.com/office/drawing/2014/main" id="{27229876-B337-4CEC-A39E-957C6D44F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5864" y="1020343"/>
            <a:ext cx="7376160" cy="3617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1676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 xmlns:a16="http://schemas.microsoft.com/office/drawing/2014/main" id="{3A49A2EC-A38E-48FD-97E6-07B9197CC74D}"/>
              </a:ext>
            </a:extLst>
          </p:cNvPr>
          <p:cNvSpPr>
            <a:spLocks noGrp="1" noChangeArrowheads="1"/>
          </p:cNvSpPr>
          <p:nvPr>
            <p:ph type="title"/>
          </p:nvPr>
        </p:nvSpPr>
        <p:spPr>
          <a:xfrm>
            <a:off x="609600" y="274638"/>
            <a:ext cx="10685929" cy="666656"/>
          </a:xfrm>
        </p:spPr>
        <p:txBody>
          <a:bodyPr>
            <a:normAutofit fontScale="90000"/>
          </a:bodyPr>
          <a:lstStyle/>
          <a:p>
            <a:r>
              <a:rPr lang="en-US" altLang="en-US" dirty="0"/>
              <a:t>A</a:t>
            </a:r>
            <a:r>
              <a:rPr lang="en-US" altLang="en-US" baseline="30000" dirty="0"/>
              <a:t>*</a:t>
            </a:r>
            <a:r>
              <a:rPr lang="en-US" altLang="en-US" dirty="0"/>
              <a:t> search example</a:t>
            </a:r>
          </a:p>
        </p:txBody>
      </p:sp>
      <p:pic>
        <p:nvPicPr>
          <p:cNvPr id="19460" name="Picture 4">
            <a:extLst>
              <a:ext uri="{FF2B5EF4-FFF2-40B4-BE49-F238E27FC236}">
                <a16:creationId xmlns="" xmlns:a16="http://schemas.microsoft.com/office/drawing/2014/main" id="{AF6AFE29-529E-4E56-9FFB-974572AA8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493" y="806825"/>
            <a:ext cx="5410200" cy="3254187"/>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a:extLst>
              <a:ext uri="{FF2B5EF4-FFF2-40B4-BE49-F238E27FC236}">
                <a16:creationId xmlns="" xmlns:a16="http://schemas.microsoft.com/office/drawing/2014/main" id="{6E305989-AF92-4953-8938-EC6840F63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3590" y="2156013"/>
            <a:ext cx="7376160" cy="3617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9922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 xmlns:a16="http://schemas.microsoft.com/office/drawing/2014/main" id="{3A8FAA0E-2BFC-4FE1-A710-C1CDA28FFCB1}"/>
              </a:ext>
            </a:extLst>
          </p:cNvPr>
          <p:cNvSpPr>
            <a:spLocks noGrp="1" noChangeArrowheads="1"/>
          </p:cNvSpPr>
          <p:nvPr>
            <p:ph type="title"/>
          </p:nvPr>
        </p:nvSpPr>
        <p:spPr/>
        <p:txBody>
          <a:bodyPr/>
          <a:lstStyle/>
          <a:p>
            <a:r>
              <a:rPr lang="en-US" altLang="en-US"/>
              <a:t>A</a:t>
            </a:r>
            <a:r>
              <a:rPr lang="en-US" altLang="en-US" baseline="30000"/>
              <a:t>*</a:t>
            </a:r>
            <a:r>
              <a:rPr lang="en-US" altLang="en-US"/>
              <a:t> search example</a:t>
            </a:r>
          </a:p>
        </p:txBody>
      </p:sp>
      <p:pic>
        <p:nvPicPr>
          <p:cNvPr id="20484" name="Picture 4">
            <a:extLst>
              <a:ext uri="{FF2B5EF4-FFF2-40B4-BE49-F238E27FC236}">
                <a16:creationId xmlns="" xmlns:a16="http://schemas.microsoft.com/office/drawing/2014/main" id="{837300B9-CDAA-4CC5-8DC6-A537EA4CAD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2989"/>
            <a:ext cx="6578013" cy="3492499"/>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a:extLst>
              <a:ext uri="{FF2B5EF4-FFF2-40B4-BE49-F238E27FC236}">
                <a16:creationId xmlns="" xmlns:a16="http://schemas.microsoft.com/office/drawing/2014/main" id="{D937EDCE-8737-4F41-99AD-368C4B295E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0764" y="2565150"/>
            <a:ext cx="5401236" cy="2648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2980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 xmlns:a16="http://schemas.microsoft.com/office/drawing/2014/main" id="{B6F928A9-DC0E-49A7-90C4-CB659C96201F}"/>
              </a:ext>
            </a:extLst>
          </p:cNvPr>
          <p:cNvSpPr>
            <a:spLocks noGrp="1" noChangeArrowheads="1"/>
          </p:cNvSpPr>
          <p:nvPr>
            <p:ph type="title"/>
          </p:nvPr>
        </p:nvSpPr>
        <p:spPr/>
        <p:txBody>
          <a:bodyPr/>
          <a:lstStyle/>
          <a:p>
            <a:r>
              <a:rPr lang="en-US" altLang="en-US"/>
              <a:t>A</a:t>
            </a:r>
            <a:r>
              <a:rPr lang="en-US" altLang="en-US" baseline="30000"/>
              <a:t>*</a:t>
            </a:r>
            <a:r>
              <a:rPr lang="en-US" altLang="en-US"/>
              <a:t> search example</a:t>
            </a:r>
          </a:p>
        </p:txBody>
      </p:sp>
      <p:pic>
        <p:nvPicPr>
          <p:cNvPr id="21508" name="Picture 4">
            <a:extLst>
              <a:ext uri="{FF2B5EF4-FFF2-40B4-BE49-F238E27FC236}">
                <a16:creationId xmlns="" xmlns:a16="http://schemas.microsoft.com/office/drawing/2014/main" id="{500FD9F8-8DC4-4BA6-A27A-E6301AADD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105" y="1201272"/>
            <a:ext cx="5463465" cy="3030069"/>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a:extLst>
              <a:ext uri="{FF2B5EF4-FFF2-40B4-BE49-F238E27FC236}">
                <a16:creationId xmlns="" xmlns:a16="http://schemas.microsoft.com/office/drawing/2014/main" id="{948A96EB-AF1E-42FC-A4A4-FD51F276DC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5988" y="1089680"/>
            <a:ext cx="6096000" cy="2989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1507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 xmlns:a16="http://schemas.microsoft.com/office/drawing/2014/main" id="{2FADFF6F-2969-44B1-AD2D-A72A118F33B1}"/>
              </a:ext>
            </a:extLst>
          </p:cNvPr>
          <p:cNvSpPr>
            <a:spLocks noGrp="1" noChangeArrowheads="1"/>
          </p:cNvSpPr>
          <p:nvPr>
            <p:ph type="title"/>
          </p:nvPr>
        </p:nvSpPr>
        <p:spPr/>
        <p:txBody>
          <a:bodyPr/>
          <a:lstStyle/>
          <a:p>
            <a:r>
              <a:rPr lang="en-US" altLang="en-US" dirty="0"/>
              <a:t>             Admissible heuristics</a:t>
            </a:r>
          </a:p>
        </p:txBody>
      </p:sp>
      <p:sp>
        <p:nvSpPr>
          <p:cNvPr id="22531" name="Rectangle 3">
            <a:extLst>
              <a:ext uri="{FF2B5EF4-FFF2-40B4-BE49-F238E27FC236}">
                <a16:creationId xmlns="" xmlns:a16="http://schemas.microsoft.com/office/drawing/2014/main" id="{36E68CC4-EC1D-49D0-A054-6482B3299BE6}"/>
              </a:ext>
            </a:extLst>
          </p:cNvPr>
          <p:cNvSpPr>
            <a:spLocks noGrp="1" noChangeArrowheads="1"/>
          </p:cNvSpPr>
          <p:nvPr>
            <p:ph type="body" idx="4294967295"/>
          </p:nvPr>
        </p:nvSpPr>
        <p:spPr>
          <a:xfrm>
            <a:off x="1103312" y="1174471"/>
            <a:ext cx="9985375" cy="4341812"/>
          </a:xfrm>
        </p:spPr>
        <p:txBody>
          <a:bodyPr>
            <a:normAutofit fontScale="85000" lnSpcReduction="10000"/>
          </a:bodyPr>
          <a:lstStyle/>
          <a:p>
            <a:endParaRPr lang="en-US" altLang="en-US" dirty="0"/>
          </a:p>
          <a:p>
            <a:r>
              <a:rPr lang="en-US" altLang="en-US" dirty="0"/>
              <a:t>A heuristic </a:t>
            </a:r>
            <a:r>
              <a:rPr lang="en-US" altLang="en-US" i="1" dirty="0"/>
              <a:t>h(n)</a:t>
            </a:r>
            <a:r>
              <a:rPr lang="en-US" altLang="en-US" dirty="0"/>
              <a:t> is </a:t>
            </a:r>
            <a:r>
              <a:rPr lang="en-US" altLang="en-US" dirty="0">
                <a:solidFill>
                  <a:srgbClr val="FF0000"/>
                </a:solidFill>
              </a:rPr>
              <a:t>admissible</a:t>
            </a:r>
            <a:r>
              <a:rPr lang="en-US" altLang="en-US" dirty="0"/>
              <a:t> if for every node </a:t>
            </a:r>
            <a:r>
              <a:rPr lang="en-US" altLang="en-US" i="1" dirty="0"/>
              <a:t>n</a:t>
            </a:r>
            <a:r>
              <a:rPr lang="en-US" altLang="en-US" dirty="0"/>
              <a:t>, </a:t>
            </a:r>
            <a:r>
              <a:rPr lang="en-US" altLang="en-US" i="1" dirty="0"/>
              <a:t>	h(n) </a:t>
            </a:r>
            <a:r>
              <a:rPr lang="en-US" altLang="en-US" i="1" dirty="0">
                <a:cs typeface="Arial" panose="020B0604020202020204" pitchFamily="34" charset="0"/>
              </a:rPr>
              <a:t>≤</a:t>
            </a:r>
            <a:r>
              <a:rPr lang="en-US" altLang="en-US" i="1" dirty="0"/>
              <a:t> h</a:t>
            </a:r>
            <a:r>
              <a:rPr lang="en-US" altLang="en-US" i="1" baseline="30000" dirty="0"/>
              <a:t>*</a:t>
            </a:r>
            <a:r>
              <a:rPr lang="en-US" altLang="en-US" i="1" dirty="0"/>
              <a:t>(n), </a:t>
            </a:r>
            <a:r>
              <a:rPr lang="en-US" altLang="en-US" dirty="0"/>
              <a:t>where </a:t>
            </a:r>
            <a:r>
              <a:rPr lang="en-US" altLang="en-US" i="1" dirty="0"/>
              <a:t>h</a:t>
            </a:r>
            <a:r>
              <a:rPr lang="en-US" altLang="en-US" i="1" baseline="30000" dirty="0"/>
              <a:t>*</a:t>
            </a:r>
            <a:r>
              <a:rPr lang="en-US" altLang="en-US" i="1" dirty="0"/>
              <a:t>(n)</a:t>
            </a:r>
            <a:r>
              <a:rPr lang="en-US" altLang="en-US" dirty="0"/>
              <a:t> is the </a:t>
            </a:r>
            <a:r>
              <a:rPr lang="en-US" altLang="en-US" dirty="0">
                <a:solidFill>
                  <a:srgbClr val="FF0000"/>
                </a:solidFill>
              </a:rPr>
              <a:t>true </a:t>
            </a:r>
            <a:r>
              <a:rPr lang="en-US" altLang="en-US" dirty="0"/>
              <a:t>cost to reach the goal state from </a:t>
            </a:r>
            <a:r>
              <a:rPr lang="en-US" altLang="en-US" i="1" dirty="0"/>
              <a:t>n</a:t>
            </a:r>
            <a:r>
              <a:rPr lang="en-US" altLang="en-US" dirty="0"/>
              <a:t>.</a:t>
            </a:r>
          </a:p>
          <a:p>
            <a:r>
              <a:rPr lang="en-US" altLang="en-US" dirty="0"/>
              <a:t>An admissible heuristic </a:t>
            </a:r>
            <a:r>
              <a:rPr lang="en-US" altLang="en-US" dirty="0">
                <a:solidFill>
                  <a:srgbClr val="FF0000"/>
                </a:solidFill>
              </a:rPr>
              <a:t>never overestimates</a:t>
            </a:r>
            <a:r>
              <a:rPr lang="en-US" altLang="en-US" dirty="0"/>
              <a:t> the cost to reach the goal, i.e., it is </a:t>
            </a:r>
            <a:r>
              <a:rPr lang="en-US" altLang="en-US" dirty="0">
                <a:solidFill>
                  <a:srgbClr val="FF0000"/>
                </a:solidFill>
              </a:rPr>
              <a:t>optimistic.</a:t>
            </a:r>
          </a:p>
          <a:p>
            <a:r>
              <a:rPr lang="en-US" altLang="en-US" dirty="0">
                <a:solidFill>
                  <a:srgbClr val="FF0000"/>
                </a:solidFill>
              </a:rPr>
              <a:t> </a:t>
            </a:r>
            <a:r>
              <a:rPr lang="en-US" dirty="0"/>
              <a:t>Admissible heuristics are by nature optimistic because they think the cost of solving the problem is less than it actually is.</a:t>
            </a:r>
            <a:endParaRPr lang="en-US" altLang="en-US" dirty="0"/>
          </a:p>
          <a:p>
            <a:r>
              <a:rPr lang="en-US" altLang="en-US" dirty="0"/>
              <a:t>Example: </a:t>
            </a:r>
            <a:r>
              <a:rPr lang="en-US" altLang="en-US" i="1" dirty="0" err="1"/>
              <a:t>h</a:t>
            </a:r>
            <a:r>
              <a:rPr lang="en-US" altLang="en-US" i="1" baseline="-25000" dirty="0" err="1"/>
              <a:t>SLD</a:t>
            </a:r>
            <a:r>
              <a:rPr lang="en-US" altLang="en-US" i="1" dirty="0"/>
              <a:t>(n) </a:t>
            </a:r>
            <a:r>
              <a:rPr lang="en-US" altLang="en-US" dirty="0"/>
              <a:t>(never overestimates the actual road distance)</a:t>
            </a:r>
          </a:p>
          <a:p>
            <a:r>
              <a:rPr lang="en-US" altLang="en-US" dirty="0">
                <a:solidFill>
                  <a:schemeClr val="accent2"/>
                </a:solidFill>
              </a:rPr>
              <a:t>Theorem</a:t>
            </a:r>
            <a:r>
              <a:rPr lang="en-US" altLang="en-US" dirty="0"/>
              <a:t>: If </a:t>
            </a:r>
            <a:r>
              <a:rPr lang="en-US" altLang="en-US" i="1" dirty="0"/>
              <a:t>h(n) </a:t>
            </a:r>
            <a:r>
              <a:rPr lang="en-US" altLang="en-US" dirty="0"/>
              <a:t>is admissible, A</a:t>
            </a:r>
            <a:r>
              <a:rPr lang="en-US" altLang="en-US" baseline="30000" dirty="0"/>
              <a:t>*</a:t>
            </a:r>
            <a:r>
              <a:rPr lang="en-US" altLang="en-US" dirty="0"/>
              <a:t> using </a:t>
            </a:r>
            <a:r>
              <a:rPr lang="en-US" altLang="en-US" dirty="0">
                <a:latin typeface="Courier New" panose="02070309020205020404" pitchFamily="49" charset="0"/>
              </a:rPr>
              <a:t>TREE-SEARCH</a:t>
            </a:r>
            <a:r>
              <a:rPr lang="en-US" altLang="en-US" dirty="0"/>
              <a:t> is optimal</a:t>
            </a:r>
          </a:p>
        </p:txBody>
      </p:sp>
    </p:spTree>
    <p:extLst>
      <p:ext uri="{BB962C8B-B14F-4D97-AF65-F5344CB8AC3E}">
        <p14:creationId xmlns:p14="http://schemas.microsoft.com/office/powerpoint/2010/main" val="32135796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 xmlns:a16="http://schemas.microsoft.com/office/drawing/2014/main" id="{387C346B-89EE-444E-A340-406E8EBD22C8}"/>
              </a:ext>
            </a:extLst>
          </p:cNvPr>
          <p:cNvSpPr>
            <a:spLocks noGrp="1" noChangeArrowheads="1"/>
          </p:cNvSpPr>
          <p:nvPr>
            <p:ph type="title"/>
          </p:nvPr>
        </p:nvSpPr>
        <p:spPr/>
        <p:txBody>
          <a:bodyPr/>
          <a:lstStyle/>
          <a:p>
            <a:r>
              <a:rPr lang="en-US" altLang="en-US"/>
              <a:t>Optimality of A</a:t>
            </a:r>
            <a:r>
              <a:rPr lang="en-US" altLang="en-US" baseline="30000"/>
              <a:t>*</a:t>
            </a:r>
            <a:r>
              <a:rPr lang="en-US" altLang="en-US"/>
              <a:t> (proof)</a:t>
            </a:r>
          </a:p>
        </p:txBody>
      </p:sp>
      <p:sp>
        <p:nvSpPr>
          <p:cNvPr id="23555" name="Rectangle 3">
            <a:extLst>
              <a:ext uri="{FF2B5EF4-FFF2-40B4-BE49-F238E27FC236}">
                <a16:creationId xmlns="" xmlns:a16="http://schemas.microsoft.com/office/drawing/2014/main" id="{65BEE71F-1AAD-4AD9-937A-F06AA5EC76C8}"/>
              </a:ext>
            </a:extLst>
          </p:cNvPr>
          <p:cNvSpPr>
            <a:spLocks noGrp="1" noChangeArrowheads="1"/>
          </p:cNvSpPr>
          <p:nvPr>
            <p:ph type="body" idx="4294967295"/>
          </p:nvPr>
        </p:nvSpPr>
        <p:spPr>
          <a:xfrm>
            <a:off x="609600" y="1344706"/>
            <a:ext cx="10363199" cy="4329953"/>
          </a:xfrm>
        </p:spPr>
        <p:txBody>
          <a:bodyPr>
            <a:normAutofit fontScale="92500" lnSpcReduction="20000"/>
          </a:bodyPr>
          <a:lstStyle/>
          <a:p>
            <a:pPr algn="just"/>
            <a:r>
              <a:rPr lang="en-US" sz="2600" i="1" dirty="0"/>
              <a:t>The tree-search version of </a:t>
            </a:r>
            <a:r>
              <a:rPr lang="en-US" sz="2600" dirty="0"/>
              <a:t>A∗ </a:t>
            </a:r>
            <a:r>
              <a:rPr lang="en-US" sz="2600" i="1" dirty="0"/>
              <a:t>is optimal if </a:t>
            </a:r>
            <a:r>
              <a:rPr lang="en-US" sz="2600" dirty="0"/>
              <a:t>h(n) </a:t>
            </a:r>
            <a:r>
              <a:rPr lang="en-US" sz="2600" i="1" dirty="0"/>
              <a:t>is admissible, </a:t>
            </a:r>
            <a:r>
              <a:rPr lang="en-US" altLang="en-US" sz="2600" dirty="0"/>
              <a:t>Suppose some suboptimal goal </a:t>
            </a:r>
            <a:r>
              <a:rPr lang="en-US" altLang="en-US" sz="2600" i="1" dirty="0"/>
              <a:t>G</a:t>
            </a:r>
            <a:r>
              <a:rPr lang="en-US" altLang="en-US" sz="2600" i="1" baseline="-25000" dirty="0"/>
              <a:t>2</a:t>
            </a:r>
            <a:r>
              <a:rPr lang="en-US" altLang="en-US" sz="2600" i="1" dirty="0"/>
              <a:t> </a:t>
            </a:r>
            <a:r>
              <a:rPr lang="en-US" altLang="en-US" sz="2600" dirty="0"/>
              <a:t>has been generated and is in the fringe. Let </a:t>
            </a:r>
            <a:r>
              <a:rPr lang="en-US" altLang="en-US" sz="2600" i="1" dirty="0"/>
              <a:t>n</a:t>
            </a:r>
            <a:r>
              <a:rPr lang="en-US" altLang="en-US" sz="2600" dirty="0"/>
              <a:t> be an unexpanded node in the fringe such that </a:t>
            </a:r>
            <a:r>
              <a:rPr lang="en-US" altLang="en-US" sz="2600" i="1" dirty="0"/>
              <a:t>n </a:t>
            </a:r>
            <a:r>
              <a:rPr lang="en-US" altLang="en-US" sz="2600" dirty="0"/>
              <a:t>is on a shortest path to an optimal goal </a:t>
            </a:r>
            <a:r>
              <a:rPr lang="en-US" altLang="en-US" sz="2600" i="1" dirty="0"/>
              <a:t>G</a:t>
            </a:r>
            <a:r>
              <a:rPr lang="en-US" altLang="en-US" sz="2600" dirty="0"/>
              <a:t>.</a:t>
            </a:r>
          </a:p>
          <a:p>
            <a:pPr algn="just"/>
            <a:endParaRPr lang="en-US" altLang="en-US" sz="2600" dirty="0"/>
          </a:p>
          <a:p>
            <a:endParaRPr lang="en-US" altLang="en-US" sz="2000" dirty="0"/>
          </a:p>
          <a:p>
            <a:endParaRPr lang="en-US" altLang="en-US" sz="2000" dirty="0"/>
          </a:p>
          <a:p>
            <a:endParaRPr lang="en-US" altLang="en-US" sz="2000" dirty="0"/>
          </a:p>
          <a:p>
            <a:endParaRPr lang="en-US" altLang="en-US" sz="2000" dirty="0"/>
          </a:p>
          <a:p>
            <a:r>
              <a:rPr lang="en-US" altLang="en-US" sz="2000" dirty="0"/>
              <a:t>f(G</a:t>
            </a:r>
            <a:r>
              <a:rPr lang="en-US" altLang="en-US" sz="2000" baseline="-25000" dirty="0"/>
              <a:t>2</a:t>
            </a:r>
            <a:r>
              <a:rPr lang="en-US" altLang="en-US" sz="2000" dirty="0"/>
              <a:t>)  = g(G</a:t>
            </a:r>
            <a:r>
              <a:rPr lang="en-US" altLang="en-US" sz="2000" baseline="-25000" dirty="0"/>
              <a:t>2</a:t>
            </a:r>
            <a:r>
              <a:rPr lang="en-US" altLang="en-US" sz="2000" dirty="0"/>
              <a:t>)		since </a:t>
            </a:r>
            <a:r>
              <a:rPr lang="en-US" altLang="en-US" sz="2000" i="1" dirty="0"/>
              <a:t>h</a:t>
            </a:r>
            <a:r>
              <a:rPr lang="en-US" altLang="en-US" sz="2000" dirty="0"/>
              <a:t>(G</a:t>
            </a:r>
            <a:r>
              <a:rPr lang="en-US" altLang="en-US" sz="2000" baseline="-25000" dirty="0"/>
              <a:t>2</a:t>
            </a:r>
            <a:r>
              <a:rPr lang="en-US" altLang="en-US" sz="2000" dirty="0"/>
              <a:t>) = 0 </a:t>
            </a:r>
          </a:p>
          <a:p>
            <a:r>
              <a:rPr lang="en-US" altLang="en-US" sz="2000" dirty="0"/>
              <a:t>f(G)   = g(G)		since </a:t>
            </a:r>
            <a:r>
              <a:rPr lang="en-US" altLang="en-US" sz="2000" i="1" dirty="0"/>
              <a:t>h</a:t>
            </a:r>
            <a:r>
              <a:rPr lang="en-US" altLang="en-US" sz="2000" dirty="0"/>
              <a:t>(G) = 0 </a:t>
            </a:r>
          </a:p>
          <a:p>
            <a:r>
              <a:rPr lang="en-US" altLang="en-US" sz="2000" dirty="0"/>
              <a:t>g(G</a:t>
            </a:r>
            <a:r>
              <a:rPr lang="en-US" altLang="en-US" sz="2000" baseline="-25000" dirty="0"/>
              <a:t>2</a:t>
            </a:r>
            <a:r>
              <a:rPr lang="en-US" altLang="en-US" sz="2000" dirty="0"/>
              <a:t>) &gt; g(G) 		since G</a:t>
            </a:r>
            <a:r>
              <a:rPr lang="en-US" altLang="en-US" sz="2000" baseline="-25000" dirty="0"/>
              <a:t>2</a:t>
            </a:r>
            <a:r>
              <a:rPr lang="en-US" altLang="en-US" sz="2000" dirty="0"/>
              <a:t> is suboptimal </a:t>
            </a:r>
          </a:p>
          <a:p>
            <a:r>
              <a:rPr lang="en-US" altLang="en-US" sz="2000" dirty="0"/>
              <a:t>f(G</a:t>
            </a:r>
            <a:r>
              <a:rPr lang="en-US" altLang="en-US" sz="2000" baseline="-25000" dirty="0"/>
              <a:t>2</a:t>
            </a:r>
            <a:r>
              <a:rPr lang="en-US" altLang="en-US" sz="2000" dirty="0"/>
              <a:t>)  &gt; f(G)		 from above </a:t>
            </a:r>
          </a:p>
        </p:txBody>
      </p:sp>
      <p:pic>
        <p:nvPicPr>
          <p:cNvPr id="23556" name="Picture 4">
            <a:extLst>
              <a:ext uri="{FF2B5EF4-FFF2-40B4-BE49-F238E27FC236}">
                <a16:creationId xmlns="" xmlns:a16="http://schemas.microsoft.com/office/drawing/2014/main" id="{75F36FE2-42DE-4D67-9C6E-67956660E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888" y="2975958"/>
            <a:ext cx="4287767" cy="2050671"/>
          </a:xfrm>
          <a:prstGeom prst="rect">
            <a:avLst/>
          </a:prstGeom>
          <a:noFill/>
          <a:extLst>
            <a:ext uri="{909E8E84-426E-40DD-AFC4-6F175D3DCCD1}">
              <a14:hiddenFill xmlns:a14="http://schemas.microsoft.com/office/drawing/2010/main">
                <a:solidFill>
                  <a:srgbClr val="FFFFFF"/>
                </a:solidFill>
              </a14:hiddenFill>
            </a:ext>
          </a:extLst>
        </p:spPr>
      </p:pic>
      <p:sp>
        <p:nvSpPr>
          <p:cNvPr id="23558" name="Text Box 6">
            <a:extLst>
              <a:ext uri="{FF2B5EF4-FFF2-40B4-BE49-F238E27FC236}">
                <a16:creationId xmlns="" xmlns:a16="http://schemas.microsoft.com/office/drawing/2014/main" id="{60F49DA1-CC59-4D21-A492-652D937FC639}"/>
              </a:ext>
            </a:extLst>
          </p:cNvPr>
          <p:cNvSpPr txBox="1">
            <a:spLocks noChangeArrowheads="1"/>
          </p:cNvSpPr>
          <p:nvPr/>
        </p:nvSpPr>
        <p:spPr bwMode="auto">
          <a:xfrm>
            <a:off x="851057" y="3066473"/>
            <a:ext cx="489605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b="1" dirty="0">
                <a:solidFill>
                  <a:srgbClr val="FF0000"/>
                </a:solidFill>
              </a:rPr>
              <a:t>We want to prove:</a:t>
            </a:r>
          </a:p>
          <a:p>
            <a:r>
              <a:rPr lang="en-US" altLang="en-US" b="1" dirty="0">
                <a:solidFill>
                  <a:srgbClr val="FF0000"/>
                </a:solidFill>
              </a:rPr>
              <a:t>f(n) &lt; f(G2)</a:t>
            </a:r>
          </a:p>
          <a:p>
            <a:r>
              <a:rPr lang="en-US" altLang="en-US" b="1" dirty="0">
                <a:solidFill>
                  <a:srgbClr val="FF0000"/>
                </a:solidFill>
              </a:rPr>
              <a:t>(then A* will prefer n over G2)</a:t>
            </a:r>
          </a:p>
          <a:p>
            <a:endParaRPr lang="en-US" altLang="en-US" dirty="0"/>
          </a:p>
        </p:txBody>
      </p:sp>
    </p:spTree>
    <p:extLst>
      <p:ext uri="{BB962C8B-B14F-4D97-AF65-F5344CB8AC3E}">
        <p14:creationId xmlns:p14="http://schemas.microsoft.com/office/powerpoint/2010/main" val="3863426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Solving Agent-Approach</a:t>
            </a:r>
          </a:p>
        </p:txBody>
      </p:sp>
      <p:sp>
        <p:nvSpPr>
          <p:cNvPr id="6" name="Rectangle 5"/>
          <p:cNvSpPr/>
          <p:nvPr/>
        </p:nvSpPr>
        <p:spPr>
          <a:xfrm>
            <a:off x="2219325" y="1515726"/>
            <a:ext cx="8143875" cy="3477875"/>
          </a:xfrm>
          <a:prstGeom prst="rect">
            <a:avLst/>
          </a:prstGeom>
        </p:spPr>
        <p:txBody>
          <a:bodyPr wrap="square">
            <a:spAutoFit/>
          </a:bodyPr>
          <a:lstStyle/>
          <a:p>
            <a:r>
              <a:rPr lang="en-US" sz="2000" dirty="0">
                <a:solidFill>
                  <a:srgbClr val="FF0000"/>
                </a:solidFill>
              </a:rPr>
              <a:t>Goal Formulation-</a:t>
            </a:r>
          </a:p>
          <a:p>
            <a:pPr lvl="1"/>
            <a:r>
              <a:rPr lang="en-US" sz="2000" dirty="0"/>
              <a:t>Goal={world states which achieves desired results}</a:t>
            </a:r>
          </a:p>
          <a:p>
            <a:pPr lvl="1"/>
            <a:r>
              <a:rPr lang="en-US" sz="2000" dirty="0"/>
              <a:t> </a:t>
            </a:r>
            <a:r>
              <a:rPr lang="en-US" sz="2000" dirty="0">
                <a:highlight>
                  <a:srgbClr val="FFFF00"/>
                </a:highlight>
              </a:rPr>
              <a:t>Goals help to organize behavior by limiting the objectives.</a:t>
            </a:r>
          </a:p>
          <a:p>
            <a:r>
              <a:rPr lang="en-US" sz="2000" dirty="0"/>
              <a:t> </a:t>
            </a:r>
            <a:r>
              <a:rPr lang="en-US" sz="2000" dirty="0">
                <a:solidFill>
                  <a:srgbClr val="FF0000"/>
                </a:solidFill>
              </a:rPr>
              <a:t>Problem Formulation-</a:t>
            </a:r>
          </a:p>
          <a:p>
            <a:pPr lvl="1"/>
            <a:r>
              <a:rPr lang="en-US" sz="2000" dirty="0"/>
              <a:t> After setting the goals ,it is the time to find out what will be the sequence of action which generate goal set.</a:t>
            </a:r>
          </a:p>
          <a:p>
            <a:pPr lvl="1"/>
            <a:r>
              <a:rPr lang="en-US" sz="2000" dirty="0"/>
              <a:t> </a:t>
            </a:r>
            <a:r>
              <a:rPr lang="en-US" sz="2000" dirty="0">
                <a:highlight>
                  <a:srgbClr val="FFFF00"/>
                </a:highlight>
              </a:rPr>
              <a:t>It is the process of deciding what actions and states to consider , given a goal.</a:t>
            </a:r>
          </a:p>
          <a:p>
            <a:r>
              <a:rPr lang="en-US" sz="2000" dirty="0">
                <a:solidFill>
                  <a:srgbClr val="FF0000"/>
                </a:solidFill>
              </a:rPr>
              <a:t>Searching-</a:t>
            </a:r>
            <a:r>
              <a:rPr lang="en-US" sz="2000" dirty="0"/>
              <a:t>The agent’s search for desirable sequence of actions.</a:t>
            </a:r>
          </a:p>
          <a:p>
            <a:r>
              <a:rPr lang="en-US" sz="2000" dirty="0"/>
              <a:t> </a:t>
            </a:r>
            <a:r>
              <a:rPr lang="en-US" sz="2000" dirty="0">
                <a:solidFill>
                  <a:srgbClr val="FF0000"/>
                </a:solidFill>
              </a:rPr>
              <a:t>Execution- </a:t>
            </a:r>
            <a:r>
              <a:rPr lang="en-US" sz="2000" dirty="0"/>
              <a:t>Once a solution is found , the actions it recommends can be carried out in the execution phase.</a:t>
            </a:r>
          </a:p>
        </p:txBody>
      </p:sp>
    </p:spTree>
    <p:extLst>
      <p:ext uri="{BB962C8B-B14F-4D97-AF65-F5344CB8AC3E}">
        <p14:creationId xmlns:p14="http://schemas.microsoft.com/office/powerpoint/2010/main" val="15780425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 xmlns:a16="http://schemas.microsoft.com/office/drawing/2014/main" id="{0E180CC7-8DD1-4F20-AFDF-37F4252B2EBE}"/>
              </a:ext>
            </a:extLst>
          </p:cNvPr>
          <p:cNvSpPr>
            <a:spLocks noGrp="1" noChangeArrowheads="1"/>
          </p:cNvSpPr>
          <p:nvPr>
            <p:ph type="title"/>
          </p:nvPr>
        </p:nvSpPr>
        <p:spPr/>
        <p:txBody>
          <a:bodyPr/>
          <a:lstStyle/>
          <a:p>
            <a:r>
              <a:rPr lang="en-US" altLang="en-US"/>
              <a:t>Optimality of A</a:t>
            </a:r>
            <a:r>
              <a:rPr lang="en-US" altLang="en-US" baseline="30000"/>
              <a:t>*</a:t>
            </a:r>
            <a:r>
              <a:rPr lang="en-US" altLang="en-US"/>
              <a:t> (proof)</a:t>
            </a:r>
          </a:p>
        </p:txBody>
      </p:sp>
      <p:sp>
        <p:nvSpPr>
          <p:cNvPr id="50179" name="Rectangle 3">
            <a:extLst>
              <a:ext uri="{FF2B5EF4-FFF2-40B4-BE49-F238E27FC236}">
                <a16:creationId xmlns="" xmlns:a16="http://schemas.microsoft.com/office/drawing/2014/main" id="{00385EBD-F9F7-4316-8921-F4BE5FC528B0}"/>
              </a:ext>
            </a:extLst>
          </p:cNvPr>
          <p:cNvSpPr>
            <a:spLocks noGrp="1" noChangeArrowheads="1"/>
          </p:cNvSpPr>
          <p:nvPr>
            <p:ph type="body" idx="4294967295"/>
          </p:nvPr>
        </p:nvSpPr>
        <p:spPr>
          <a:xfrm>
            <a:off x="977152" y="1174376"/>
            <a:ext cx="9006635" cy="5150224"/>
          </a:xfrm>
        </p:spPr>
        <p:txBody>
          <a:bodyPr>
            <a:normAutofit/>
          </a:bodyPr>
          <a:lstStyle/>
          <a:p>
            <a:endParaRPr lang="en-US" altLang="en-US" sz="2000" dirty="0"/>
          </a:p>
          <a:p>
            <a:r>
              <a:rPr lang="en-US" altLang="en-US" sz="2000" dirty="0"/>
              <a:t>Suppose some suboptimal goal </a:t>
            </a:r>
            <a:r>
              <a:rPr lang="en-US" altLang="en-US" sz="2000" i="1" dirty="0"/>
              <a:t>G</a:t>
            </a:r>
            <a:r>
              <a:rPr lang="en-US" altLang="en-US" sz="2000" i="1" baseline="-25000" dirty="0"/>
              <a:t>2</a:t>
            </a:r>
            <a:r>
              <a:rPr lang="en-US" altLang="en-US" sz="2000" i="1" dirty="0"/>
              <a:t> </a:t>
            </a:r>
            <a:r>
              <a:rPr lang="en-US" altLang="en-US" sz="2000" dirty="0"/>
              <a:t>has been generated and is in the fringe. Let </a:t>
            </a:r>
            <a:r>
              <a:rPr lang="en-US" altLang="en-US" sz="2000" i="1" dirty="0"/>
              <a:t>n</a:t>
            </a:r>
            <a:r>
              <a:rPr lang="en-US" altLang="en-US" sz="2000" dirty="0"/>
              <a:t> be an unexpanded node in the fringe such that </a:t>
            </a:r>
            <a:r>
              <a:rPr lang="en-US" altLang="en-US" sz="2000" i="1" dirty="0"/>
              <a:t>n </a:t>
            </a:r>
            <a:r>
              <a:rPr lang="en-US" altLang="en-US" sz="2000" dirty="0"/>
              <a:t>is on a shortest path to an optimal goal </a:t>
            </a:r>
            <a:r>
              <a:rPr lang="en-US" altLang="en-US" sz="2000" i="1" dirty="0"/>
              <a:t>G</a:t>
            </a:r>
            <a:r>
              <a:rPr lang="en-US" altLang="en-US" sz="2000" dirty="0"/>
              <a:t>.</a:t>
            </a:r>
          </a:p>
          <a:p>
            <a:pPr marL="0" indent="0">
              <a:buNone/>
            </a:pPr>
            <a:endParaRPr lang="en-US" altLang="en-US" sz="2000" dirty="0"/>
          </a:p>
          <a:p>
            <a:r>
              <a:rPr lang="en-US" altLang="en-US" sz="2000" dirty="0" smtClean="0"/>
              <a:t>f(G</a:t>
            </a:r>
            <a:r>
              <a:rPr lang="en-US" altLang="en-US" sz="2000" baseline="-25000" dirty="0" smtClean="0"/>
              <a:t>2</a:t>
            </a:r>
            <a:r>
              <a:rPr lang="en-US" altLang="en-US" sz="2000" dirty="0"/>
              <a:t>)		&gt; f(G) 		copied from last slide </a:t>
            </a:r>
          </a:p>
          <a:p>
            <a:r>
              <a:rPr lang="en-US" altLang="en-US" sz="2000" dirty="0"/>
              <a:t>h(n)		</a:t>
            </a:r>
            <a:r>
              <a:rPr lang="en-US" altLang="en-US" sz="2000" dirty="0">
                <a:cs typeface="Arial" panose="020B0604020202020204" pitchFamily="34" charset="0"/>
              </a:rPr>
              <a:t>≤</a:t>
            </a:r>
            <a:r>
              <a:rPr lang="en-US" altLang="en-US" sz="2000" dirty="0"/>
              <a:t> h*(n)		since h is admissible (</a:t>
            </a:r>
            <a:r>
              <a:rPr lang="en-US" altLang="en-US" sz="2000" i="1" dirty="0"/>
              <a:t>under</a:t>
            </a:r>
            <a:r>
              <a:rPr lang="en-US" altLang="en-US" sz="2000" dirty="0"/>
              <a:t>-estimate)</a:t>
            </a:r>
          </a:p>
          <a:p>
            <a:r>
              <a:rPr lang="en-US" altLang="en-US" sz="2000" dirty="0"/>
              <a:t>g(n) + h(n)	</a:t>
            </a:r>
            <a:r>
              <a:rPr lang="en-US" altLang="en-US" sz="2000" dirty="0">
                <a:cs typeface="Arial" panose="020B0604020202020204" pitchFamily="34" charset="0"/>
              </a:rPr>
              <a:t>≤</a:t>
            </a:r>
            <a:r>
              <a:rPr lang="en-US" altLang="en-US" sz="2000" dirty="0"/>
              <a:t> g(n) + h*(n) 	from above</a:t>
            </a:r>
          </a:p>
          <a:p>
            <a:r>
              <a:rPr lang="en-US" altLang="en-US" sz="2000" dirty="0"/>
              <a:t>f(n) 		</a:t>
            </a:r>
            <a:r>
              <a:rPr lang="en-US" altLang="en-US" sz="2000" dirty="0">
                <a:cs typeface="Arial" panose="020B0604020202020204" pitchFamily="34" charset="0"/>
              </a:rPr>
              <a:t>≤</a:t>
            </a:r>
            <a:r>
              <a:rPr lang="en-US" altLang="en-US" sz="2000" dirty="0"/>
              <a:t> f(G)		since g(n)+h(n)=f(n) &amp; g(n)+h*(n)=f(G)</a:t>
            </a:r>
          </a:p>
          <a:p>
            <a:r>
              <a:rPr lang="en-US" altLang="en-US" sz="2000" dirty="0"/>
              <a:t>f(n) 		&lt; f(G2)		from top line. </a:t>
            </a:r>
          </a:p>
          <a:p>
            <a:pPr>
              <a:buFont typeface="Wingdings" panose="05000000000000000000" pitchFamily="2" charset="2"/>
              <a:buNone/>
            </a:pPr>
            <a:endParaRPr lang="en-US" altLang="en-US" sz="1600" dirty="0"/>
          </a:p>
        </p:txBody>
      </p:sp>
      <p:pic>
        <p:nvPicPr>
          <p:cNvPr id="50181" name="Picture 5">
            <a:extLst>
              <a:ext uri="{FF2B5EF4-FFF2-40B4-BE49-F238E27FC236}">
                <a16:creationId xmlns="" xmlns:a16="http://schemas.microsoft.com/office/drawing/2014/main" id="{B8B17A8E-3C95-47B5-B254-943331550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6741" y="2761128"/>
            <a:ext cx="2830403" cy="1541931"/>
          </a:xfrm>
          <a:prstGeom prst="rect">
            <a:avLst/>
          </a:prstGeom>
          <a:noFill/>
          <a:extLst>
            <a:ext uri="{909E8E84-426E-40DD-AFC4-6F175D3DCCD1}">
              <a14:hiddenFill xmlns:a14="http://schemas.microsoft.com/office/drawing/2010/main">
                <a:solidFill>
                  <a:srgbClr val="FFFFFF"/>
                </a:solidFill>
              </a14:hiddenFill>
            </a:ext>
          </a:extLst>
        </p:spPr>
      </p:pic>
      <p:sp>
        <p:nvSpPr>
          <p:cNvPr id="50182" name="Text Box 6">
            <a:extLst>
              <a:ext uri="{FF2B5EF4-FFF2-40B4-BE49-F238E27FC236}">
                <a16:creationId xmlns="" xmlns:a16="http://schemas.microsoft.com/office/drawing/2014/main" id="{ACCB3AA3-3818-46A9-A0BB-AC98B9EA95BE}"/>
              </a:ext>
            </a:extLst>
          </p:cNvPr>
          <p:cNvSpPr txBox="1">
            <a:spLocks noChangeArrowheads="1"/>
          </p:cNvSpPr>
          <p:nvPr/>
        </p:nvSpPr>
        <p:spPr bwMode="auto">
          <a:xfrm>
            <a:off x="3850341" y="5173476"/>
            <a:ext cx="29730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dirty="0">
                <a:solidFill>
                  <a:srgbClr val="FF0000"/>
                </a:solidFill>
              </a:rPr>
              <a:t>Hence: n is preferred over G2</a:t>
            </a:r>
          </a:p>
        </p:txBody>
      </p:sp>
    </p:spTree>
    <p:extLst>
      <p:ext uri="{BB962C8B-B14F-4D97-AF65-F5344CB8AC3E}">
        <p14:creationId xmlns:p14="http://schemas.microsoft.com/office/powerpoint/2010/main" val="29353174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 xmlns:a16="http://schemas.microsoft.com/office/drawing/2014/main" id="{B9180629-D438-4094-B34F-FFC79DF6AB5D}"/>
              </a:ext>
            </a:extLst>
          </p:cNvPr>
          <p:cNvSpPr>
            <a:spLocks noGrp="1" noChangeArrowheads="1"/>
          </p:cNvSpPr>
          <p:nvPr>
            <p:ph type="title"/>
          </p:nvPr>
        </p:nvSpPr>
        <p:spPr/>
        <p:txBody>
          <a:bodyPr/>
          <a:lstStyle/>
          <a:p>
            <a:pPr algn="ctr"/>
            <a:r>
              <a:rPr lang="en-US" altLang="en-US" dirty="0"/>
              <a:t>Consistent Heuristics</a:t>
            </a:r>
          </a:p>
        </p:txBody>
      </p:sp>
      <p:sp>
        <p:nvSpPr>
          <p:cNvPr id="25603" name="Rectangle 3">
            <a:extLst>
              <a:ext uri="{FF2B5EF4-FFF2-40B4-BE49-F238E27FC236}">
                <a16:creationId xmlns="" xmlns:a16="http://schemas.microsoft.com/office/drawing/2014/main" id="{70E7402D-9521-4263-A73A-1E019535963C}"/>
              </a:ext>
            </a:extLst>
          </p:cNvPr>
          <p:cNvSpPr>
            <a:spLocks noGrp="1" noChangeArrowheads="1"/>
          </p:cNvSpPr>
          <p:nvPr>
            <p:ph type="body" idx="4294967295"/>
          </p:nvPr>
        </p:nvSpPr>
        <p:spPr>
          <a:xfrm>
            <a:off x="609600" y="1448950"/>
            <a:ext cx="10363200" cy="4677213"/>
          </a:xfrm>
        </p:spPr>
        <p:txBody>
          <a:bodyPr>
            <a:normAutofit/>
          </a:bodyPr>
          <a:lstStyle/>
          <a:p>
            <a:pPr>
              <a:lnSpc>
                <a:spcPct val="80000"/>
              </a:lnSpc>
            </a:pPr>
            <a:r>
              <a:rPr lang="en-US" altLang="en-US" sz="2200" dirty="0"/>
              <a:t>If h(n) is consistent, then the values of f(n) along any path are nondecreasing. </a:t>
            </a:r>
          </a:p>
          <a:p>
            <a:pPr>
              <a:lnSpc>
                <a:spcPct val="80000"/>
              </a:lnSpc>
            </a:pPr>
            <a:r>
              <a:rPr lang="en-US" altLang="en-US" sz="2200" dirty="0"/>
              <a:t>A heuristic is </a:t>
            </a:r>
            <a:r>
              <a:rPr lang="en-US" altLang="en-US" sz="2200" dirty="0">
                <a:solidFill>
                  <a:srgbClr val="FF0000"/>
                </a:solidFill>
              </a:rPr>
              <a:t>consistent</a:t>
            </a:r>
            <a:r>
              <a:rPr lang="en-US" altLang="en-US" sz="2200" dirty="0"/>
              <a:t> if for every node </a:t>
            </a:r>
            <a:r>
              <a:rPr lang="en-US" altLang="en-US" sz="2200" i="1" dirty="0"/>
              <a:t>n</a:t>
            </a:r>
            <a:r>
              <a:rPr lang="en-US" altLang="en-US" sz="2200" dirty="0"/>
              <a:t>, every successor </a:t>
            </a:r>
            <a:r>
              <a:rPr lang="en-US" altLang="en-US" sz="2200" i="1" dirty="0"/>
              <a:t>n'</a:t>
            </a:r>
            <a:r>
              <a:rPr lang="en-US" altLang="en-US" sz="2200" dirty="0"/>
              <a:t> of </a:t>
            </a:r>
            <a:r>
              <a:rPr lang="en-US" altLang="en-US" sz="2200" i="1" dirty="0"/>
              <a:t>n</a:t>
            </a:r>
            <a:r>
              <a:rPr lang="en-US" altLang="en-US" sz="2200" dirty="0"/>
              <a:t> generated by any action </a:t>
            </a:r>
            <a:r>
              <a:rPr lang="en-US" altLang="en-US" sz="2200" i="1" dirty="0"/>
              <a:t>a</a:t>
            </a:r>
            <a:r>
              <a:rPr lang="en-US" altLang="en-US" sz="2200" dirty="0"/>
              <a:t>, 	</a:t>
            </a:r>
            <a:r>
              <a:rPr lang="en-US" altLang="en-US" sz="2200" i="1" dirty="0"/>
              <a:t>h(n) </a:t>
            </a:r>
            <a:r>
              <a:rPr lang="en-US" altLang="en-US" sz="2200" i="1" dirty="0">
                <a:cs typeface="Arial" panose="020B0604020202020204" pitchFamily="34" charset="0"/>
              </a:rPr>
              <a:t>≤</a:t>
            </a:r>
            <a:r>
              <a:rPr lang="en-US" altLang="en-US" sz="2200" i="1" dirty="0"/>
              <a:t> c(n ,a , n') + h(n')</a:t>
            </a:r>
            <a:endParaRPr lang="en-US" altLang="en-US" sz="2200" dirty="0"/>
          </a:p>
          <a:p>
            <a:pPr>
              <a:lnSpc>
                <a:spcPct val="80000"/>
              </a:lnSpc>
            </a:pPr>
            <a:r>
              <a:rPr lang="en-US" altLang="en-US" sz="2000" dirty="0"/>
              <a:t>If </a:t>
            </a:r>
            <a:r>
              <a:rPr lang="en-US" altLang="en-US" sz="2000" i="1" dirty="0"/>
              <a:t>h</a:t>
            </a:r>
            <a:r>
              <a:rPr lang="en-US" altLang="en-US" sz="2000" dirty="0"/>
              <a:t> is consistent, we have</a:t>
            </a:r>
          </a:p>
          <a:p>
            <a:pPr>
              <a:lnSpc>
                <a:spcPct val="80000"/>
              </a:lnSpc>
              <a:buFont typeface="Wingdings" panose="05000000000000000000" pitchFamily="2" charset="2"/>
              <a:buNone/>
            </a:pPr>
            <a:r>
              <a:rPr lang="en-US" altLang="en-US" sz="2000" dirty="0"/>
              <a:t>f(n') 	= g(n') + h(n') </a:t>
            </a:r>
          </a:p>
          <a:p>
            <a:pPr>
              <a:lnSpc>
                <a:spcPct val="80000"/>
              </a:lnSpc>
              <a:buFont typeface="Wingdings" panose="05000000000000000000" pitchFamily="2" charset="2"/>
              <a:buNone/>
            </a:pPr>
            <a:r>
              <a:rPr lang="en-US" altLang="en-US" sz="2000" dirty="0"/>
              <a:t>      	= g(n) + c(n ,a , n') + h(n') </a:t>
            </a:r>
          </a:p>
          <a:p>
            <a:pPr>
              <a:lnSpc>
                <a:spcPct val="80000"/>
              </a:lnSpc>
              <a:buFont typeface="Wingdings" panose="05000000000000000000" pitchFamily="2" charset="2"/>
              <a:buNone/>
            </a:pPr>
            <a:r>
              <a:rPr lang="en-US" altLang="en-US" sz="2000" dirty="0"/>
              <a:t>      	</a:t>
            </a:r>
            <a:r>
              <a:rPr lang="en-US" altLang="en-US" sz="2000" dirty="0">
                <a:cs typeface="Arial" panose="020B0604020202020204" pitchFamily="34" charset="0"/>
              </a:rPr>
              <a:t>≥ </a:t>
            </a:r>
            <a:r>
              <a:rPr lang="en-US" altLang="en-US" sz="2000" dirty="0"/>
              <a:t>g(n) + h(n) = f(n)</a:t>
            </a:r>
          </a:p>
          <a:p>
            <a:pPr>
              <a:lnSpc>
                <a:spcPct val="80000"/>
              </a:lnSpc>
              <a:buFont typeface="Wingdings" panose="05000000000000000000" pitchFamily="2" charset="2"/>
              <a:buNone/>
            </a:pPr>
            <a:r>
              <a:rPr lang="en-US" altLang="en-US" sz="2000" dirty="0"/>
              <a:t>f(n’)  	</a:t>
            </a:r>
            <a:r>
              <a:rPr lang="en-US" altLang="en-US" sz="2000" dirty="0">
                <a:cs typeface="Arial" panose="020B0604020202020204" pitchFamily="34" charset="0"/>
              </a:rPr>
              <a:t>≥</a:t>
            </a:r>
            <a:r>
              <a:rPr lang="en-US" altLang="en-US" sz="2000" dirty="0"/>
              <a:t> f(n)</a:t>
            </a:r>
          </a:p>
          <a:p>
            <a:pPr>
              <a:lnSpc>
                <a:spcPct val="80000"/>
              </a:lnSpc>
            </a:pPr>
            <a:r>
              <a:rPr lang="en-US" altLang="en-US" sz="2000" dirty="0"/>
              <a:t>i.e., </a:t>
            </a:r>
            <a:r>
              <a:rPr lang="en-US" altLang="en-US" sz="2000" i="1" dirty="0"/>
              <a:t>f(n)</a:t>
            </a:r>
            <a:r>
              <a:rPr lang="en-US" altLang="en-US" sz="2000" dirty="0"/>
              <a:t> is non-decreasing along any path.</a:t>
            </a:r>
          </a:p>
          <a:p>
            <a:pPr>
              <a:lnSpc>
                <a:spcPct val="80000"/>
              </a:lnSpc>
            </a:pPr>
            <a:r>
              <a:rPr lang="en-US" altLang="en-US" sz="2000" dirty="0">
                <a:solidFill>
                  <a:srgbClr val="FF0000"/>
                </a:solidFill>
              </a:rPr>
              <a:t>Theorem</a:t>
            </a:r>
            <a:r>
              <a:rPr lang="en-US" altLang="en-US" sz="2000" dirty="0"/>
              <a:t>: </a:t>
            </a:r>
          </a:p>
          <a:p>
            <a:pPr>
              <a:lnSpc>
                <a:spcPct val="80000"/>
              </a:lnSpc>
              <a:buFont typeface="Wingdings" panose="05000000000000000000" pitchFamily="2" charset="2"/>
              <a:buNone/>
            </a:pPr>
            <a:r>
              <a:rPr lang="en-US" altLang="en-US" sz="2000" dirty="0"/>
              <a:t>     If </a:t>
            </a:r>
            <a:r>
              <a:rPr lang="en-US" altLang="en-US" sz="2000" i="1" dirty="0"/>
              <a:t>h(n)</a:t>
            </a:r>
            <a:r>
              <a:rPr lang="en-US" altLang="en-US" sz="2000" dirty="0"/>
              <a:t> is consistent, A</a:t>
            </a:r>
            <a:r>
              <a:rPr lang="en-US" altLang="en-US" sz="2000" i="1" dirty="0"/>
              <a:t>*</a:t>
            </a:r>
            <a:r>
              <a:rPr lang="en-US" altLang="en-US" sz="2000" dirty="0"/>
              <a:t> using </a:t>
            </a:r>
            <a:r>
              <a:rPr lang="en-US" altLang="en-US" sz="2000" dirty="0">
                <a:latin typeface="Courier New" panose="02070309020205020404" pitchFamily="49" charset="0"/>
              </a:rPr>
              <a:t>GRAPH-SEARCH</a:t>
            </a:r>
            <a:r>
              <a:rPr lang="en-US" altLang="en-US" sz="2000" dirty="0"/>
              <a:t> is optimal</a:t>
            </a:r>
          </a:p>
        </p:txBody>
      </p:sp>
      <p:pic>
        <p:nvPicPr>
          <p:cNvPr id="25604" name="Picture 4">
            <a:extLst>
              <a:ext uri="{FF2B5EF4-FFF2-40B4-BE49-F238E27FC236}">
                <a16:creationId xmlns="" xmlns:a16="http://schemas.microsoft.com/office/drawing/2014/main" id="{3D5D6C95-5FA4-4948-BBD0-864AD54BF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6304" y="2438401"/>
            <a:ext cx="1962150" cy="2085975"/>
          </a:xfrm>
          <a:prstGeom prst="rect">
            <a:avLst/>
          </a:prstGeom>
          <a:noFill/>
          <a:extLst>
            <a:ext uri="{909E8E84-426E-40DD-AFC4-6F175D3DCCD1}">
              <a14:hiddenFill xmlns:a14="http://schemas.microsoft.com/office/drawing/2010/main">
                <a:solidFill>
                  <a:srgbClr val="FFFFFF"/>
                </a:solidFill>
              </a14:hiddenFill>
            </a:ext>
          </a:extLst>
        </p:spPr>
      </p:pic>
      <p:sp>
        <p:nvSpPr>
          <p:cNvPr id="25605" name="Text Box 5">
            <a:extLst>
              <a:ext uri="{FF2B5EF4-FFF2-40B4-BE49-F238E27FC236}">
                <a16:creationId xmlns="" xmlns:a16="http://schemas.microsoft.com/office/drawing/2014/main" id="{E81157BA-6DB4-4E7E-B2FF-CB3A3D8B7FE3}"/>
              </a:ext>
            </a:extLst>
          </p:cNvPr>
          <p:cNvSpPr txBox="1">
            <a:spLocks noChangeArrowheads="1"/>
          </p:cNvSpPr>
          <p:nvPr/>
        </p:nvSpPr>
        <p:spPr bwMode="auto">
          <a:xfrm>
            <a:off x="8458200" y="4648201"/>
            <a:ext cx="163025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dirty="0">
                <a:solidFill>
                  <a:srgbClr val="FF0000"/>
                </a:solidFill>
              </a:rPr>
              <a:t>It’s the triangle</a:t>
            </a:r>
          </a:p>
          <a:p>
            <a:r>
              <a:rPr lang="en-US" altLang="en-US" b="1" dirty="0">
                <a:solidFill>
                  <a:srgbClr val="FF0000"/>
                </a:solidFill>
              </a:rPr>
              <a:t>inequality !</a:t>
            </a:r>
          </a:p>
        </p:txBody>
      </p:sp>
      <p:sp>
        <p:nvSpPr>
          <p:cNvPr id="25606" name="Line 6">
            <a:extLst>
              <a:ext uri="{FF2B5EF4-FFF2-40B4-BE49-F238E27FC236}">
                <a16:creationId xmlns="" xmlns:a16="http://schemas.microsoft.com/office/drawing/2014/main" id="{10099C05-7ABF-4E72-B528-8C4A679CE150}"/>
              </a:ext>
            </a:extLst>
          </p:cNvPr>
          <p:cNvSpPr>
            <a:spLocks noChangeShapeType="1"/>
          </p:cNvSpPr>
          <p:nvPr/>
        </p:nvSpPr>
        <p:spPr bwMode="auto">
          <a:xfrm flipH="1">
            <a:off x="8077200" y="6096000"/>
            <a:ext cx="3048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07" name="Text Box 7">
            <a:extLst>
              <a:ext uri="{FF2B5EF4-FFF2-40B4-BE49-F238E27FC236}">
                <a16:creationId xmlns="" xmlns:a16="http://schemas.microsoft.com/office/drawing/2014/main" id="{B1B393FD-205D-4BA9-BCD9-CC261B3CCEE9}"/>
              </a:ext>
            </a:extLst>
          </p:cNvPr>
          <p:cNvSpPr txBox="1">
            <a:spLocks noChangeArrowheads="1"/>
          </p:cNvSpPr>
          <p:nvPr/>
        </p:nvSpPr>
        <p:spPr bwMode="auto">
          <a:xfrm>
            <a:off x="6182519" y="5254907"/>
            <a:ext cx="378936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solidFill>
                  <a:srgbClr val="FF0000"/>
                </a:solidFill>
              </a:rPr>
              <a:t>keeps all checked nodes in memory to avoid repeated  states</a:t>
            </a:r>
          </a:p>
        </p:txBody>
      </p:sp>
    </p:spTree>
    <p:extLst>
      <p:ext uri="{BB962C8B-B14F-4D97-AF65-F5344CB8AC3E}">
        <p14:creationId xmlns:p14="http://schemas.microsoft.com/office/powerpoint/2010/main" val="21058148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 xmlns:a16="http://schemas.microsoft.com/office/drawing/2014/main" id="{094715F2-9261-4A69-BA89-03FB4EFC78F9}"/>
              </a:ext>
            </a:extLst>
          </p:cNvPr>
          <p:cNvSpPr>
            <a:spLocks noGrp="1" noChangeArrowheads="1"/>
          </p:cNvSpPr>
          <p:nvPr>
            <p:ph type="title"/>
          </p:nvPr>
        </p:nvSpPr>
        <p:spPr/>
        <p:txBody>
          <a:bodyPr/>
          <a:lstStyle/>
          <a:p>
            <a:r>
              <a:rPr lang="en-US" altLang="en-US"/>
              <a:t>Optimality of A</a:t>
            </a:r>
            <a:r>
              <a:rPr lang="en-US" altLang="en-US" baseline="30000"/>
              <a:t>*</a:t>
            </a:r>
          </a:p>
        </p:txBody>
      </p:sp>
      <p:sp>
        <p:nvSpPr>
          <p:cNvPr id="26627" name="Rectangle 3">
            <a:extLst>
              <a:ext uri="{FF2B5EF4-FFF2-40B4-BE49-F238E27FC236}">
                <a16:creationId xmlns="" xmlns:a16="http://schemas.microsoft.com/office/drawing/2014/main" id="{68BACB87-924A-43C8-84F3-F5AA9976376C}"/>
              </a:ext>
            </a:extLst>
          </p:cNvPr>
          <p:cNvSpPr>
            <a:spLocks noGrp="1" noChangeArrowheads="1"/>
          </p:cNvSpPr>
          <p:nvPr>
            <p:ph type="body" idx="4294967295"/>
          </p:nvPr>
        </p:nvSpPr>
        <p:spPr>
          <a:xfrm>
            <a:off x="609600" y="1335742"/>
            <a:ext cx="10363200" cy="4790422"/>
          </a:xfrm>
        </p:spPr>
        <p:txBody>
          <a:bodyPr/>
          <a:lstStyle/>
          <a:p>
            <a:r>
              <a:rPr lang="en-US" altLang="en-US" sz="2000" dirty="0"/>
              <a:t>A</a:t>
            </a:r>
            <a:r>
              <a:rPr lang="en-US" altLang="en-US" sz="2000" baseline="30000" dirty="0"/>
              <a:t>*</a:t>
            </a:r>
            <a:r>
              <a:rPr lang="en-US" altLang="en-US" sz="2000" dirty="0"/>
              <a:t> expands nodes in order of increasing </a:t>
            </a:r>
            <a:r>
              <a:rPr lang="en-US" altLang="en-US" sz="2000" i="1" dirty="0"/>
              <a:t>f</a:t>
            </a:r>
            <a:r>
              <a:rPr lang="en-US" altLang="en-US" sz="2000" dirty="0"/>
              <a:t> value</a:t>
            </a:r>
          </a:p>
          <a:p>
            <a:r>
              <a:rPr lang="en-US" altLang="en-US" sz="2000" dirty="0"/>
              <a:t>Gradually adds "</a:t>
            </a:r>
            <a:r>
              <a:rPr lang="en-US" altLang="en-US" sz="2000" i="1" dirty="0"/>
              <a:t>f</a:t>
            </a:r>
            <a:r>
              <a:rPr lang="en-US" altLang="en-US" sz="2000" dirty="0"/>
              <a:t>-contours" of nodes </a:t>
            </a:r>
          </a:p>
          <a:p>
            <a:r>
              <a:rPr lang="en-US" altLang="en-US" sz="2000" dirty="0"/>
              <a:t>Contour </a:t>
            </a:r>
            <a:r>
              <a:rPr lang="en-US" altLang="en-US" sz="2000" i="1" dirty="0" err="1"/>
              <a:t>i</a:t>
            </a:r>
            <a:r>
              <a:rPr lang="en-US" altLang="en-US" sz="2000" dirty="0"/>
              <a:t>  contains all nodes with </a:t>
            </a:r>
            <a:r>
              <a:rPr lang="en-US" altLang="en-US" sz="2000" i="1" dirty="0" err="1"/>
              <a:t>f</a:t>
            </a:r>
            <a:r>
              <a:rPr lang="en-US" altLang="en-US" sz="2000" i="1" dirty="0" err="1">
                <a:cs typeface="Tahoma" panose="020B0604030504040204" pitchFamily="34" charset="0"/>
              </a:rPr>
              <a:t>≤</a:t>
            </a:r>
            <a:r>
              <a:rPr lang="en-US" altLang="en-US" sz="2000" i="1" dirty="0" err="1"/>
              <a:t>f</a:t>
            </a:r>
            <a:r>
              <a:rPr lang="en-US" altLang="en-US" sz="2000" i="1" baseline="-25000" dirty="0" err="1"/>
              <a:t>i</a:t>
            </a:r>
            <a:r>
              <a:rPr lang="en-US" altLang="en-US" sz="2000" dirty="0"/>
              <a:t> where </a:t>
            </a:r>
            <a:r>
              <a:rPr lang="en-US" altLang="en-US" sz="2000" i="1" dirty="0"/>
              <a:t>f</a:t>
            </a:r>
            <a:r>
              <a:rPr lang="en-US" altLang="en-US" sz="2000" i="1" baseline="-25000" dirty="0"/>
              <a:t>i</a:t>
            </a:r>
            <a:r>
              <a:rPr lang="en-US" altLang="en-US" sz="2000" i="1" dirty="0"/>
              <a:t> &lt; </a:t>
            </a:r>
            <a:r>
              <a:rPr lang="en-US" altLang="en-US" sz="2000" i="1" dirty="0" smtClean="0"/>
              <a:t>f</a:t>
            </a:r>
            <a:r>
              <a:rPr lang="en-US" altLang="en-US" sz="2000" i="1" baseline="-25000" dirty="0" smtClean="0"/>
              <a:t>i+1</a:t>
            </a:r>
            <a:endParaRPr lang="en-US" altLang="en-US" sz="2000" dirty="0"/>
          </a:p>
        </p:txBody>
      </p:sp>
      <p:pic>
        <p:nvPicPr>
          <p:cNvPr id="26628" name="Picture 4">
            <a:extLst>
              <a:ext uri="{FF2B5EF4-FFF2-40B4-BE49-F238E27FC236}">
                <a16:creationId xmlns="" xmlns:a16="http://schemas.microsoft.com/office/drawing/2014/main" id="{146EF9CE-EAC3-4B19-A5B9-7186BEEBD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6987" y="1417638"/>
            <a:ext cx="5773271" cy="3653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968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 xmlns:a16="http://schemas.microsoft.com/office/drawing/2014/main" id="{4B3FCCB7-3588-4042-89D9-8D9B1CFCAA8C}"/>
              </a:ext>
            </a:extLst>
          </p:cNvPr>
          <p:cNvSpPr>
            <a:spLocks noGrp="1" noChangeArrowheads="1"/>
          </p:cNvSpPr>
          <p:nvPr>
            <p:ph type="title"/>
          </p:nvPr>
        </p:nvSpPr>
        <p:spPr/>
        <p:txBody>
          <a:bodyPr/>
          <a:lstStyle/>
          <a:p>
            <a:r>
              <a:rPr lang="en-US" altLang="en-US"/>
              <a:t>Properties of A*</a:t>
            </a:r>
          </a:p>
        </p:txBody>
      </p:sp>
      <p:sp>
        <p:nvSpPr>
          <p:cNvPr id="27651" name="Rectangle 3">
            <a:extLst>
              <a:ext uri="{FF2B5EF4-FFF2-40B4-BE49-F238E27FC236}">
                <a16:creationId xmlns="" xmlns:a16="http://schemas.microsoft.com/office/drawing/2014/main" id="{8747FF65-DA50-4998-8104-B1E5F8371977}"/>
              </a:ext>
            </a:extLst>
          </p:cNvPr>
          <p:cNvSpPr>
            <a:spLocks noGrp="1" noChangeArrowheads="1"/>
          </p:cNvSpPr>
          <p:nvPr>
            <p:ph type="body" idx="4294967295"/>
          </p:nvPr>
        </p:nvSpPr>
        <p:spPr>
          <a:xfrm>
            <a:off x="0" y="1550988"/>
            <a:ext cx="9494838" cy="4392612"/>
          </a:xfrm>
        </p:spPr>
        <p:txBody>
          <a:bodyPr>
            <a:normAutofit fontScale="62500" lnSpcReduction="20000"/>
          </a:bodyPr>
          <a:lstStyle/>
          <a:p>
            <a:r>
              <a:rPr lang="en-US" altLang="en-US" u="sng" dirty="0">
                <a:solidFill>
                  <a:srgbClr val="CC0099"/>
                </a:solidFill>
              </a:rPr>
              <a:t>Complete?</a:t>
            </a:r>
            <a:r>
              <a:rPr lang="en-US" altLang="en-US" dirty="0"/>
              <a:t> Yes (unless there are infinitely many nodes with f </a:t>
            </a:r>
            <a:r>
              <a:rPr lang="en-US" altLang="en-US" i="1" dirty="0">
                <a:cs typeface="Arial" panose="020B0604020202020204" pitchFamily="34" charset="0"/>
              </a:rPr>
              <a:t>≤</a:t>
            </a:r>
            <a:r>
              <a:rPr lang="en-US" altLang="en-US" i="1" dirty="0"/>
              <a:t> f(G) , </a:t>
            </a:r>
            <a:r>
              <a:rPr lang="en-US" altLang="en-US" dirty="0"/>
              <a:t>i.e. path-cost &gt; </a:t>
            </a:r>
            <a:r>
              <a:rPr lang="el-GR" altLang="en-US" dirty="0">
                <a:cs typeface="Tahoma" panose="020B0604030504040204" pitchFamily="34" charset="0"/>
              </a:rPr>
              <a:t>ε</a:t>
            </a:r>
            <a:r>
              <a:rPr lang="en-US" altLang="en-US" dirty="0"/>
              <a:t>)</a:t>
            </a:r>
          </a:p>
          <a:p>
            <a:r>
              <a:rPr lang="en-US" altLang="en-US" u="sng" dirty="0">
                <a:solidFill>
                  <a:srgbClr val="CC0099"/>
                </a:solidFill>
              </a:rPr>
              <a:t>Time/Space? </a:t>
            </a:r>
            <a:r>
              <a:rPr lang="en-US" altLang="en-US" dirty="0"/>
              <a:t>Exponential , in the maximum absolute error</a:t>
            </a:r>
          </a:p>
          <a:p>
            <a:pPr>
              <a:buFont typeface="Wingdings" panose="05000000000000000000" pitchFamily="2" charset="2"/>
              <a:buNone/>
            </a:pPr>
            <a:r>
              <a:rPr lang="en-US" altLang="en-US" dirty="0"/>
              <a:t>           </a:t>
            </a:r>
            <a:endParaRPr lang="en-US" altLang="en-US" u="sng" dirty="0">
              <a:solidFill>
                <a:srgbClr val="CC0099"/>
              </a:solidFill>
            </a:endParaRPr>
          </a:p>
          <a:p>
            <a:endParaRPr lang="en-US" altLang="en-US" u="sng" dirty="0">
              <a:solidFill>
                <a:srgbClr val="CC0099"/>
              </a:solidFill>
            </a:endParaRPr>
          </a:p>
          <a:p>
            <a:pPr marL="0" indent="0">
              <a:buNone/>
            </a:pPr>
            <a:endParaRPr lang="en-US" altLang="en-US" u="sng" dirty="0">
              <a:solidFill>
                <a:srgbClr val="CC0099"/>
              </a:solidFill>
            </a:endParaRPr>
          </a:p>
          <a:p>
            <a:pPr algn="just"/>
            <a:r>
              <a:rPr lang="en-US" dirty="0"/>
              <a:t>When the state space has many goal states—particularly </a:t>
            </a:r>
            <a:r>
              <a:rPr lang="en-US" i="1" dirty="0"/>
              <a:t>near-optimal </a:t>
            </a:r>
            <a:r>
              <a:rPr lang="en-US" dirty="0"/>
              <a:t>goal states—the search process can be led astray from the optimal path and there is an extra cost proportional to the number of goals whose cost is within a factor </a:t>
            </a:r>
            <a:r>
              <a:rPr lang="el-GR" dirty="0"/>
              <a:t>ϵ</a:t>
            </a:r>
            <a:r>
              <a:rPr lang="en-US" dirty="0"/>
              <a:t> of the optimal cost. Finally, in the general case of a graph, the situation is even worse. There can be exponentially many states with f(n) &lt; C∗ even if the absolute error is bounded by a constant.</a:t>
            </a:r>
            <a:endParaRPr lang="en-US" altLang="en-US" u="sng" dirty="0">
              <a:solidFill>
                <a:srgbClr val="CC0099"/>
              </a:solidFill>
            </a:endParaRPr>
          </a:p>
          <a:p>
            <a:r>
              <a:rPr lang="en-US" altLang="en-US" u="sng" dirty="0">
                <a:solidFill>
                  <a:srgbClr val="CC0099"/>
                </a:solidFill>
              </a:rPr>
              <a:t>Optimal?</a:t>
            </a:r>
            <a:r>
              <a:rPr lang="en-US" altLang="en-US" dirty="0"/>
              <a:t> Yes</a:t>
            </a:r>
          </a:p>
          <a:p>
            <a:r>
              <a:rPr lang="en-US" altLang="en-US" i="1" u="sng" dirty="0">
                <a:solidFill>
                  <a:srgbClr val="CC0099"/>
                </a:solidFill>
              </a:rPr>
              <a:t>Optimally Efficient</a:t>
            </a:r>
            <a:r>
              <a:rPr lang="en-US" altLang="en-US" dirty="0"/>
              <a:t>: Yes (no algorithm with the    same heuristic is guaranteed to expand fewer nodes)</a:t>
            </a:r>
          </a:p>
        </p:txBody>
      </p:sp>
      <p:pic>
        <p:nvPicPr>
          <p:cNvPr id="2" name="Picture 1">
            <a:extLst>
              <a:ext uri="{FF2B5EF4-FFF2-40B4-BE49-F238E27FC236}">
                <a16:creationId xmlns="" xmlns:a16="http://schemas.microsoft.com/office/drawing/2014/main" id="{2A452702-0FAF-45AF-86DD-BAF6C3C19FE1}"/>
              </a:ext>
            </a:extLst>
          </p:cNvPr>
          <p:cNvPicPr>
            <a:picLocks noChangeAspect="1"/>
          </p:cNvPicPr>
          <p:nvPr/>
        </p:nvPicPr>
        <p:blipFill>
          <a:blip r:embed="rId3"/>
          <a:stretch>
            <a:fillRect/>
          </a:stretch>
        </p:blipFill>
        <p:spPr>
          <a:xfrm>
            <a:off x="8168804" y="2138949"/>
            <a:ext cx="1008394" cy="358756"/>
          </a:xfrm>
          <a:prstGeom prst="rect">
            <a:avLst/>
          </a:prstGeom>
        </p:spPr>
      </p:pic>
      <p:pic>
        <p:nvPicPr>
          <p:cNvPr id="3" name="Picture 2">
            <a:extLst>
              <a:ext uri="{FF2B5EF4-FFF2-40B4-BE49-F238E27FC236}">
                <a16:creationId xmlns="" xmlns:a16="http://schemas.microsoft.com/office/drawing/2014/main" id="{1582166E-A0A7-4251-969F-7A0B8D6E12C1}"/>
              </a:ext>
            </a:extLst>
          </p:cNvPr>
          <p:cNvPicPr>
            <a:picLocks noChangeAspect="1"/>
          </p:cNvPicPr>
          <p:nvPr/>
        </p:nvPicPr>
        <p:blipFill>
          <a:blip r:embed="rId4"/>
          <a:stretch>
            <a:fillRect/>
          </a:stretch>
        </p:blipFill>
        <p:spPr>
          <a:xfrm>
            <a:off x="1986052" y="2680637"/>
            <a:ext cx="8922220" cy="282440"/>
          </a:xfrm>
          <a:prstGeom prst="rect">
            <a:avLst/>
          </a:prstGeom>
        </p:spPr>
      </p:pic>
    </p:spTree>
    <p:extLst>
      <p:ext uri="{BB962C8B-B14F-4D97-AF65-F5344CB8AC3E}">
        <p14:creationId xmlns:p14="http://schemas.microsoft.com/office/powerpoint/2010/main" val="5528579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 xmlns:a16="http://schemas.microsoft.com/office/drawing/2014/main" id="{BEB7C7A7-C280-4969-9F87-F4412AF6F3AB}"/>
              </a:ext>
            </a:extLst>
          </p:cNvPr>
          <p:cNvSpPr>
            <a:spLocks noGrp="1" noChangeArrowheads="1"/>
          </p:cNvSpPr>
          <p:nvPr>
            <p:ph type="title"/>
          </p:nvPr>
        </p:nvSpPr>
        <p:spPr/>
        <p:txBody>
          <a:bodyPr>
            <a:normAutofit fontScale="90000"/>
          </a:bodyPr>
          <a:lstStyle/>
          <a:p>
            <a:r>
              <a:rPr lang="en-US" altLang="en-US"/>
              <a:t>Memory Bounded Heuristic Search: Recursive BFS</a:t>
            </a:r>
          </a:p>
        </p:txBody>
      </p:sp>
      <p:sp>
        <p:nvSpPr>
          <p:cNvPr id="98308" name="Rectangle 4">
            <a:extLst>
              <a:ext uri="{FF2B5EF4-FFF2-40B4-BE49-F238E27FC236}">
                <a16:creationId xmlns="" xmlns:a16="http://schemas.microsoft.com/office/drawing/2014/main" id="{2F74C4D1-BB8D-4CE9-8FAF-4297D8EFC2EB}"/>
              </a:ext>
            </a:extLst>
          </p:cNvPr>
          <p:cNvSpPr>
            <a:spLocks noGrp="1" noChangeArrowheads="1"/>
          </p:cNvSpPr>
          <p:nvPr>
            <p:ph type="body" idx="4294967295"/>
          </p:nvPr>
        </p:nvSpPr>
        <p:spPr>
          <a:xfrm>
            <a:off x="1381219" y="1677054"/>
            <a:ext cx="8650287" cy="4114800"/>
          </a:xfrm>
        </p:spPr>
        <p:txBody>
          <a:bodyPr/>
          <a:lstStyle/>
          <a:p>
            <a:r>
              <a:rPr lang="en-US" altLang="en-US" dirty="0"/>
              <a:t>How can we solve the memory problem for A* search?</a:t>
            </a:r>
          </a:p>
          <a:p>
            <a:r>
              <a:rPr lang="en-US" altLang="en-US" dirty="0"/>
              <a:t>Idea: Try something like depth first search, but let’s not forget everything about the branches we have partially explored.</a:t>
            </a:r>
          </a:p>
          <a:p>
            <a:r>
              <a:rPr lang="en-US" altLang="en-US" dirty="0"/>
              <a:t>We remember the best f-value we have found so far in the branch we are deleting. </a:t>
            </a:r>
          </a:p>
        </p:txBody>
      </p:sp>
    </p:spTree>
    <p:extLst>
      <p:ext uri="{BB962C8B-B14F-4D97-AF65-F5344CB8AC3E}">
        <p14:creationId xmlns:p14="http://schemas.microsoft.com/office/powerpoint/2010/main" val="1022403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 xmlns:a16="http://schemas.microsoft.com/office/drawing/2014/main" id="{F976998D-AA78-4D3B-94B6-573CAE932FEB}"/>
              </a:ext>
            </a:extLst>
          </p:cNvPr>
          <p:cNvSpPr>
            <a:spLocks noGrp="1" noChangeArrowheads="1"/>
          </p:cNvSpPr>
          <p:nvPr>
            <p:ph type="title"/>
          </p:nvPr>
        </p:nvSpPr>
        <p:spPr/>
        <p:txBody>
          <a:bodyPr/>
          <a:lstStyle/>
          <a:p>
            <a:r>
              <a:rPr lang="en-US" altLang="en-US"/>
              <a:t>RBFS: </a:t>
            </a:r>
          </a:p>
        </p:txBody>
      </p:sp>
      <p:pic>
        <p:nvPicPr>
          <p:cNvPr id="102404" name="Picture 4">
            <a:extLst>
              <a:ext uri="{FF2B5EF4-FFF2-40B4-BE49-F238E27FC236}">
                <a16:creationId xmlns="" xmlns:a16="http://schemas.microsoft.com/office/drawing/2014/main" id="{AE947F69-3F4A-44B7-A7D8-58B05590FB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14444" b="8888"/>
          <a:stretch>
            <a:fillRect/>
          </a:stretch>
        </p:blipFill>
        <p:spPr bwMode="auto">
          <a:xfrm>
            <a:off x="4648200" y="50800"/>
            <a:ext cx="6019800" cy="6807200"/>
          </a:xfrm>
          <a:prstGeom prst="rect">
            <a:avLst/>
          </a:prstGeom>
          <a:noFill/>
          <a:extLst>
            <a:ext uri="{909E8E84-426E-40DD-AFC4-6F175D3DCCD1}">
              <a14:hiddenFill xmlns:a14="http://schemas.microsoft.com/office/drawing/2010/main">
                <a:solidFill>
                  <a:srgbClr val="FFFFFF"/>
                </a:solidFill>
              </a14:hiddenFill>
            </a:ext>
          </a:extLst>
        </p:spPr>
      </p:pic>
      <p:sp>
        <p:nvSpPr>
          <p:cNvPr id="102405" name="Text Box 5">
            <a:extLst>
              <a:ext uri="{FF2B5EF4-FFF2-40B4-BE49-F238E27FC236}">
                <a16:creationId xmlns="" xmlns:a16="http://schemas.microsoft.com/office/drawing/2014/main" id="{5EF1EB29-A443-4386-BCDE-812DB9FB1684}"/>
              </a:ext>
            </a:extLst>
          </p:cNvPr>
          <p:cNvSpPr txBox="1">
            <a:spLocks noChangeArrowheads="1"/>
          </p:cNvSpPr>
          <p:nvPr/>
        </p:nvSpPr>
        <p:spPr bwMode="auto">
          <a:xfrm>
            <a:off x="581892" y="2254431"/>
            <a:ext cx="3205017"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dirty="0"/>
              <a:t>RBFS changes its mind  very often in practice.</a:t>
            </a:r>
          </a:p>
          <a:p>
            <a:pPr algn="just"/>
            <a:endParaRPr lang="en-US" altLang="en-US" dirty="0"/>
          </a:p>
          <a:p>
            <a:pPr algn="just"/>
            <a:r>
              <a:rPr lang="en-US" altLang="en-US" dirty="0"/>
              <a:t>This is because the f=</a:t>
            </a:r>
            <a:r>
              <a:rPr lang="en-US" altLang="en-US" dirty="0" err="1"/>
              <a:t>g+h</a:t>
            </a:r>
            <a:r>
              <a:rPr lang="en-US" altLang="en-US" dirty="0"/>
              <a:t> become more accurate (less optimistic) as we approach the goal.</a:t>
            </a:r>
          </a:p>
          <a:p>
            <a:pPr algn="just"/>
            <a:r>
              <a:rPr lang="en-US" altLang="en-US" dirty="0"/>
              <a:t>Hence, higher level nodes have smaller f-values and will be explored first.</a:t>
            </a:r>
          </a:p>
          <a:p>
            <a:pPr algn="just"/>
            <a:endParaRPr lang="en-US" altLang="en-US" dirty="0"/>
          </a:p>
          <a:p>
            <a:pPr algn="just"/>
            <a:r>
              <a:rPr lang="en-US" altLang="en-US" dirty="0">
                <a:solidFill>
                  <a:schemeClr val="folHlink"/>
                </a:solidFill>
              </a:rPr>
              <a:t>Problem: We should keep </a:t>
            </a:r>
          </a:p>
          <a:p>
            <a:pPr algn="just"/>
            <a:r>
              <a:rPr lang="en-US" altLang="en-US" dirty="0">
                <a:solidFill>
                  <a:schemeClr val="folHlink"/>
                </a:solidFill>
              </a:rPr>
              <a:t>in memory whatever we can.</a:t>
            </a:r>
          </a:p>
        </p:txBody>
      </p:sp>
      <p:sp>
        <p:nvSpPr>
          <p:cNvPr id="102406" name="Line 6">
            <a:extLst>
              <a:ext uri="{FF2B5EF4-FFF2-40B4-BE49-F238E27FC236}">
                <a16:creationId xmlns="" xmlns:a16="http://schemas.microsoft.com/office/drawing/2014/main" id="{B644332C-357E-46D6-88AF-B19FE8ED3AD0}"/>
              </a:ext>
            </a:extLst>
          </p:cNvPr>
          <p:cNvSpPr>
            <a:spLocks noChangeShapeType="1"/>
          </p:cNvSpPr>
          <p:nvPr/>
        </p:nvSpPr>
        <p:spPr bwMode="auto">
          <a:xfrm flipV="1">
            <a:off x="4343400" y="685800"/>
            <a:ext cx="1828800" cy="2286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07" name="Line 7">
            <a:extLst>
              <a:ext uri="{FF2B5EF4-FFF2-40B4-BE49-F238E27FC236}">
                <a16:creationId xmlns="" xmlns:a16="http://schemas.microsoft.com/office/drawing/2014/main" id="{F646C60E-9142-4F34-B5EF-60993D6DE534}"/>
              </a:ext>
            </a:extLst>
          </p:cNvPr>
          <p:cNvSpPr>
            <a:spLocks noChangeShapeType="1"/>
          </p:cNvSpPr>
          <p:nvPr/>
        </p:nvSpPr>
        <p:spPr bwMode="auto">
          <a:xfrm>
            <a:off x="4572000" y="1066800"/>
            <a:ext cx="2667000" cy="762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08" name="Text Box 8">
            <a:extLst>
              <a:ext uri="{FF2B5EF4-FFF2-40B4-BE49-F238E27FC236}">
                <a16:creationId xmlns="" xmlns:a16="http://schemas.microsoft.com/office/drawing/2014/main" id="{D4DAF91C-6349-4DAB-9A8B-58A60A450013}"/>
              </a:ext>
            </a:extLst>
          </p:cNvPr>
          <p:cNvSpPr txBox="1">
            <a:spLocks noChangeArrowheads="1"/>
          </p:cNvSpPr>
          <p:nvPr/>
        </p:nvSpPr>
        <p:spPr bwMode="auto">
          <a:xfrm>
            <a:off x="2879725" y="869951"/>
            <a:ext cx="235070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FF0000"/>
                </a:solidFill>
              </a:rPr>
              <a:t>best alternative</a:t>
            </a:r>
          </a:p>
          <a:p>
            <a:r>
              <a:rPr lang="en-US" altLang="en-US">
                <a:solidFill>
                  <a:srgbClr val="FF0000"/>
                </a:solidFill>
              </a:rPr>
              <a:t>over fringe nodes,</a:t>
            </a:r>
          </a:p>
          <a:p>
            <a:r>
              <a:rPr lang="en-US" altLang="en-US">
                <a:solidFill>
                  <a:srgbClr val="FF0000"/>
                </a:solidFill>
              </a:rPr>
              <a:t>which are not children:</a:t>
            </a:r>
          </a:p>
          <a:p>
            <a:r>
              <a:rPr lang="en-US" altLang="en-US" i="1">
                <a:solidFill>
                  <a:srgbClr val="FF0000"/>
                </a:solidFill>
              </a:rPr>
              <a:t>do I want to back up?</a:t>
            </a:r>
          </a:p>
        </p:txBody>
      </p:sp>
    </p:spTree>
    <p:extLst>
      <p:ext uri="{BB962C8B-B14F-4D97-AF65-F5344CB8AC3E}">
        <p14:creationId xmlns:p14="http://schemas.microsoft.com/office/powerpoint/2010/main" val="4753336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 xmlns:a16="http://schemas.microsoft.com/office/drawing/2014/main" id="{20E3FC5B-F364-437A-B65D-6C4032705140}"/>
              </a:ext>
            </a:extLst>
          </p:cNvPr>
          <p:cNvSpPr>
            <a:spLocks noGrp="1" noChangeArrowheads="1"/>
          </p:cNvSpPr>
          <p:nvPr>
            <p:ph type="title"/>
          </p:nvPr>
        </p:nvSpPr>
        <p:spPr/>
        <p:txBody>
          <a:bodyPr/>
          <a:lstStyle/>
          <a:p>
            <a:r>
              <a:rPr lang="en-US" altLang="en-US"/>
              <a:t>Simple Memory Bounded A*</a:t>
            </a:r>
          </a:p>
        </p:txBody>
      </p:sp>
      <p:sp>
        <p:nvSpPr>
          <p:cNvPr id="103428" name="Rectangle 4">
            <a:extLst>
              <a:ext uri="{FF2B5EF4-FFF2-40B4-BE49-F238E27FC236}">
                <a16:creationId xmlns="" xmlns:a16="http://schemas.microsoft.com/office/drawing/2014/main" id="{E20D596F-2C87-488C-ACED-8B259FAB3667}"/>
              </a:ext>
            </a:extLst>
          </p:cNvPr>
          <p:cNvSpPr>
            <a:spLocks noGrp="1" noChangeArrowheads="1"/>
          </p:cNvSpPr>
          <p:nvPr>
            <p:ph type="body" idx="4294967295"/>
          </p:nvPr>
        </p:nvSpPr>
        <p:spPr>
          <a:xfrm>
            <a:off x="1609819" y="1417638"/>
            <a:ext cx="8726487" cy="4114800"/>
          </a:xfrm>
        </p:spPr>
        <p:txBody>
          <a:bodyPr>
            <a:normAutofit fontScale="92500" lnSpcReduction="20000"/>
          </a:bodyPr>
          <a:lstStyle/>
          <a:p>
            <a:r>
              <a:rPr lang="en-US" altLang="en-US" dirty="0"/>
              <a:t>This is like A*, but when memory is full we delete the worst node (largest f-value).</a:t>
            </a:r>
          </a:p>
          <a:p>
            <a:r>
              <a:rPr lang="en-US" altLang="en-US" dirty="0"/>
              <a:t>Like RBFS, we remember the best descendent in the branch we delete.</a:t>
            </a:r>
          </a:p>
          <a:p>
            <a:r>
              <a:rPr lang="en-US" altLang="en-US" dirty="0"/>
              <a:t>If there is a tie (equal f-values) we first delete the oldest nodes first.</a:t>
            </a:r>
          </a:p>
          <a:p>
            <a:r>
              <a:rPr lang="en-US" altLang="en-US" dirty="0"/>
              <a:t>simple-MBA* finds the optimal </a:t>
            </a:r>
            <a:r>
              <a:rPr lang="en-US" altLang="en-US" i="1" dirty="0"/>
              <a:t>reachable</a:t>
            </a:r>
            <a:r>
              <a:rPr lang="en-US" altLang="en-US" dirty="0"/>
              <a:t> solution given the memory constraint.</a:t>
            </a:r>
          </a:p>
          <a:p>
            <a:r>
              <a:rPr lang="en-US" altLang="en-US" dirty="0"/>
              <a:t>Time can still be exponential. </a:t>
            </a:r>
          </a:p>
        </p:txBody>
      </p:sp>
    </p:spTree>
    <p:extLst>
      <p:ext uri="{BB962C8B-B14F-4D97-AF65-F5344CB8AC3E}">
        <p14:creationId xmlns:p14="http://schemas.microsoft.com/office/powerpoint/2010/main" val="24944507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 xmlns:a16="http://schemas.microsoft.com/office/drawing/2014/main" id="{F2E4D7EF-E414-48AC-91B4-6BA4A696C205}"/>
              </a:ext>
            </a:extLst>
          </p:cNvPr>
          <p:cNvSpPr>
            <a:spLocks noGrp="1" noChangeArrowheads="1"/>
          </p:cNvSpPr>
          <p:nvPr>
            <p:ph type="title"/>
          </p:nvPr>
        </p:nvSpPr>
        <p:spPr/>
        <p:txBody>
          <a:bodyPr/>
          <a:lstStyle/>
          <a:p>
            <a:r>
              <a:rPr lang="en-US" altLang="en-US"/>
              <a:t>Admissible heuristics</a:t>
            </a:r>
          </a:p>
        </p:txBody>
      </p:sp>
      <p:sp>
        <p:nvSpPr>
          <p:cNvPr id="51203" name="Rectangle 3">
            <a:extLst>
              <a:ext uri="{FF2B5EF4-FFF2-40B4-BE49-F238E27FC236}">
                <a16:creationId xmlns="" xmlns:a16="http://schemas.microsoft.com/office/drawing/2014/main" id="{A7158BED-487A-4EC6-992C-D3F886CAF2CD}"/>
              </a:ext>
            </a:extLst>
          </p:cNvPr>
          <p:cNvSpPr>
            <a:spLocks noGrp="1" noChangeArrowheads="1"/>
          </p:cNvSpPr>
          <p:nvPr>
            <p:ph type="body" idx="4294967295"/>
          </p:nvPr>
        </p:nvSpPr>
        <p:spPr>
          <a:xfrm>
            <a:off x="510989" y="1214718"/>
            <a:ext cx="10972800" cy="4525963"/>
          </a:xfrm>
        </p:spPr>
        <p:txBody>
          <a:bodyPr>
            <a:normAutofit/>
          </a:bodyPr>
          <a:lstStyle/>
          <a:p>
            <a:pPr>
              <a:lnSpc>
                <a:spcPct val="90000"/>
              </a:lnSpc>
              <a:buFont typeface="Wingdings" panose="05000000000000000000" pitchFamily="2" charset="2"/>
              <a:buNone/>
            </a:pPr>
            <a:r>
              <a:rPr lang="en-US" altLang="en-US" sz="2000" dirty="0"/>
              <a:t>E.g., for the 8-puzzle:</a:t>
            </a:r>
          </a:p>
          <a:p>
            <a:pPr>
              <a:lnSpc>
                <a:spcPct val="90000"/>
              </a:lnSpc>
            </a:pPr>
            <a:r>
              <a:rPr lang="en-US" altLang="en-US" sz="2000" i="1" dirty="0"/>
              <a:t>h</a:t>
            </a:r>
            <a:r>
              <a:rPr lang="en-US" altLang="en-US" sz="2000" i="1" baseline="-25000" dirty="0"/>
              <a:t>1</a:t>
            </a:r>
            <a:r>
              <a:rPr lang="en-US" altLang="en-US" sz="2000" i="1" dirty="0"/>
              <a:t>(n) </a:t>
            </a:r>
            <a:r>
              <a:rPr lang="en-US" altLang="en-US" sz="2000" dirty="0"/>
              <a:t>= number of misplaced tiles</a:t>
            </a:r>
          </a:p>
          <a:p>
            <a:pPr>
              <a:lnSpc>
                <a:spcPct val="90000"/>
              </a:lnSpc>
            </a:pPr>
            <a:r>
              <a:rPr lang="en-US" altLang="en-US" sz="2000" i="1" dirty="0"/>
              <a:t>h</a:t>
            </a:r>
            <a:r>
              <a:rPr lang="en-US" altLang="en-US" sz="2000" i="1" baseline="-25000" dirty="0"/>
              <a:t>2</a:t>
            </a:r>
            <a:r>
              <a:rPr lang="en-US" altLang="en-US" sz="2000" i="1" dirty="0"/>
              <a:t>(n) </a:t>
            </a:r>
            <a:r>
              <a:rPr lang="en-US" altLang="en-US" sz="2000" dirty="0"/>
              <a:t>= total Manhattan distance</a:t>
            </a:r>
          </a:p>
          <a:p>
            <a:pPr>
              <a:lnSpc>
                <a:spcPct val="90000"/>
              </a:lnSpc>
              <a:buFont typeface="Wingdings" panose="05000000000000000000" pitchFamily="2" charset="2"/>
              <a:buNone/>
            </a:pPr>
            <a:r>
              <a:rPr lang="en-US" altLang="en-US" sz="2000" dirty="0"/>
              <a:t>(i.e., no. of squares from desired location of each tile)</a:t>
            </a:r>
          </a:p>
          <a:p>
            <a:pPr>
              <a:lnSpc>
                <a:spcPct val="90000"/>
              </a:lnSpc>
              <a:buFont typeface="Wingdings" panose="05000000000000000000" pitchFamily="2" charset="2"/>
              <a:buNone/>
            </a:pPr>
            <a:endParaRPr lang="en-US" altLang="en-US" sz="2000" dirty="0"/>
          </a:p>
          <a:p>
            <a:pPr>
              <a:lnSpc>
                <a:spcPct val="90000"/>
              </a:lnSpc>
              <a:buFont typeface="Wingdings" panose="05000000000000000000" pitchFamily="2" charset="2"/>
              <a:buNone/>
            </a:pPr>
            <a:endParaRPr lang="en-US" altLang="en-US" dirty="0"/>
          </a:p>
          <a:p>
            <a:pPr>
              <a:lnSpc>
                <a:spcPct val="90000"/>
              </a:lnSpc>
              <a:buFont typeface="Wingdings" panose="05000000000000000000" pitchFamily="2" charset="2"/>
              <a:buNone/>
            </a:pPr>
            <a:endParaRPr lang="en-US" altLang="en-US" dirty="0"/>
          </a:p>
          <a:p>
            <a:pPr>
              <a:lnSpc>
                <a:spcPct val="90000"/>
              </a:lnSpc>
              <a:buFont typeface="Wingdings" panose="05000000000000000000" pitchFamily="2" charset="2"/>
              <a:buNone/>
            </a:pPr>
            <a:endParaRPr lang="en-US" altLang="en-US" dirty="0"/>
          </a:p>
          <a:p>
            <a:pPr>
              <a:lnSpc>
                <a:spcPct val="90000"/>
              </a:lnSpc>
            </a:pPr>
            <a:r>
              <a:rPr lang="en-US" altLang="en-US" u="sng" dirty="0">
                <a:solidFill>
                  <a:srgbClr val="CC0099"/>
                </a:solidFill>
              </a:rPr>
              <a:t>h</a:t>
            </a:r>
            <a:r>
              <a:rPr lang="en-US" altLang="en-US" u="sng" baseline="-25000" dirty="0">
                <a:solidFill>
                  <a:srgbClr val="CC0099"/>
                </a:solidFill>
              </a:rPr>
              <a:t>1</a:t>
            </a:r>
            <a:r>
              <a:rPr lang="en-US" altLang="en-US" u="sng" dirty="0">
                <a:solidFill>
                  <a:srgbClr val="CC0099"/>
                </a:solidFill>
              </a:rPr>
              <a:t>(S) = ?</a:t>
            </a:r>
            <a:r>
              <a:rPr lang="en-US" altLang="en-US" dirty="0"/>
              <a:t> 8</a:t>
            </a:r>
            <a:endParaRPr lang="en-US" altLang="en-US" u="sng" dirty="0">
              <a:solidFill>
                <a:srgbClr val="CC0099"/>
              </a:solidFill>
            </a:endParaRPr>
          </a:p>
          <a:p>
            <a:pPr>
              <a:lnSpc>
                <a:spcPct val="90000"/>
              </a:lnSpc>
            </a:pPr>
            <a:r>
              <a:rPr lang="en-US" altLang="en-US" u="sng" dirty="0">
                <a:solidFill>
                  <a:srgbClr val="CC0099"/>
                </a:solidFill>
              </a:rPr>
              <a:t>h</a:t>
            </a:r>
            <a:r>
              <a:rPr lang="en-US" altLang="en-US" u="sng" baseline="-25000" dirty="0">
                <a:solidFill>
                  <a:srgbClr val="CC0099"/>
                </a:solidFill>
              </a:rPr>
              <a:t>2</a:t>
            </a:r>
            <a:r>
              <a:rPr lang="en-US" altLang="en-US" u="sng" dirty="0">
                <a:solidFill>
                  <a:srgbClr val="CC0099"/>
                </a:solidFill>
              </a:rPr>
              <a:t>(S) = ?</a:t>
            </a:r>
            <a:r>
              <a:rPr lang="en-US" altLang="en-US" dirty="0"/>
              <a:t> 3+1+2+2+2+3+3+2 = 18</a:t>
            </a:r>
            <a:r>
              <a:rPr lang="en-US" altLang="en-US" sz="2400" dirty="0"/>
              <a:t> </a:t>
            </a:r>
          </a:p>
        </p:txBody>
      </p:sp>
      <p:pic>
        <p:nvPicPr>
          <p:cNvPr id="51204" name="Picture 4">
            <a:extLst>
              <a:ext uri="{FF2B5EF4-FFF2-40B4-BE49-F238E27FC236}">
                <a16:creationId xmlns="" xmlns:a16="http://schemas.microsoft.com/office/drawing/2014/main" id="{8BCAC578-1785-43BB-8784-AE70E6AD1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042" y="2568254"/>
            <a:ext cx="4257675" cy="216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40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 xmlns:a16="http://schemas.microsoft.com/office/drawing/2014/main" id="{DA5DA201-7320-4782-885B-261BD2AD2092}"/>
              </a:ext>
            </a:extLst>
          </p:cNvPr>
          <p:cNvSpPr>
            <a:spLocks noGrp="1" noChangeArrowheads="1"/>
          </p:cNvSpPr>
          <p:nvPr>
            <p:ph type="title"/>
          </p:nvPr>
        </p:nvSpPr>
        <p:spPr/>
        <p:txBody>
          <a:bodyPr/>
          <a:lstStyle/>
          <a:p>
            <a:r>
              <a:rPr lang="en-US" altLang="en-US"/>
              <a:t>Dominance</a:t>
            </a:r>
          </a:p>
        </p:txBody>
      </p:sp>
      <p:sp>
        <p:nvSpPr>
          <p:cNvPr id="30723" name="Rectangle 3">
            <a:extLst>
              <a:ext uri="{FF2B5EF4-FFF2-40B4-BE49-F238E27FC236}">
                <a16:creationId xmlns="" xmlns:a16="http://schemas.microsoft.com/office/drawing/2014/main" id="{68A7CCD4-84D3-427B-AFF9-9B1C1CF412B3}"/>
              </a:ext>
            </a:extLst>
          </p:cNvPr>
          <p:cNvSpPr>
            <a:spLocks noGrp="1" noChangeArrowheads="1"/>
          </p:cNvSpPr>
          <p:nvPr>
            <p:ph type="body" idx="4294967295"/>
          </p:nvPr>
        </p:nvSpPr>
        <p:spPr>
          <a:xfrm>
            <a:off x="762000" y="1501870"/>
            <a:ext cx="8444753" cy="3536296"/>
          </a:xfrm>
        </p:spPr>
        <p:txBody>
          <a:bodyPr>
            <a:normAutofit/>
          </a:bodyPr>
          <a:lstStyle/>
          <a:p>
            <a:pPr>
              <a:lnSpc>
                <a:spcPct val="80000"/>
              </a:lnSpc>
            </a:pPr>
            <a:r>
              <a:rPr lang="en-US" altLang="en-US" sz="2400" dirty="0"/>
              <a:t>If </a:t>
            </a:r>
            <a:r>
              <a:rPr lang="en-US" altLang="en-US" sz="2400" i="1" dirty="0"/>
              <a:t>h</a:t>
            </a:r>
            <a:r>
              <a:rPr lang="en-US" altLang="en-US" sz="2400" i="1" baseline="-25000" dirty="0"/>
              <a:t>2</a:t>
            </a:r>
            <a:r>
              <a:rPr lang="en-US" altLang="en-US" sz="2400" i="1" dirty="0"/>
              <a:t>(n) </a:t>
            </a:r>
            <a:r>
              <a:rPr lang="en-US" altLang="en-US" sz="2400" i="1" dirty="0">
                <a:cs typeface="Arial" panose="020B0604020202020204" pitchFamily="34" charset="0"/>
              </a:rPr>
              <a:t>≥</a:t>
            </a:r>
            <a:r>
              <a:rPr lang="en-US" altLang="en-US" sz="2400" i="1" dirty="0"/>
              <a:t> h</a:t>
            </a:r>
            <a:r>
              <a:rPr lang="en-US" altLang="en-US" sz="2400" i="1" baseline="-25000" dirty="0"/>
              <a:t>1</a:t>
            </a:r>
            <a:r>
              <a:rPr lang="en-US" altLang="en-US" sz="2400" i="1" dirty="0"/>
              <a:t>(n)</a:t>
            </a:r>
            <a:r>
              <a:rPr lang="en-US" altLang="en-US" sz="2400" dirty="0"/>
              <a:t> for all </a:t>
            </a:r>
            <a:r>
              <a:rPr lang="en-US" altLang="en-US" sz="2400" i="1" dirty="0"/>
              <a:t>n</a:t>
            </a:r>
            <a:r>
              <a:rPr lang="en-US" altLang="en-US" sz="2400" dirty="0"/>
              <a:t> (both admissible)</a:t>
            </a:r>
          </a:p>
          <a:p>
            <a:pPr>
              <a:lnSpc>
                <a:spcPct val="80000"/>
              </a:lnSpc>
            </a:pPr>
            <a:r>
              <a:rPr lang="en-US" altLang="en-US" sz="2400" dirty="0"/>
              <a:t>then </a:t>
            </a:r>
            <a:r>
              <a:rPr lang="en-US" altLang="en-US" sz="2400" i="1" dirty="0"/>
              <a:t>h</a:t>
            </a:r>
            <a:r>
              <a:rPr lang="en-US" altLang="en-US" sz="2400" i="1" baseline="-25000" dirty="0"/>
              <a:t>2</a:t>
            </a:r>
            <a:r>
              <a:rPr lang="en-US" altLang="en-US" sz="2400" i="1" dirty="0"/>
              <a:t> </a:t>
            </a:r>
            <a:r>
              <a:rPr lang="en-US" altLang="en-US" sz="2400" dirty="0">
                <a:solidFill>
                  <a:srgbClr val="FF0000"/>
                </a:solidFill>
              </a:rPr>
              <a:t>dominates</a:t>
            </a:r>
            <a:r>
              <a:rPr lang="en-US" altLang="en-US" sz="2400" dirty="0"/>
              <a:t> </a:t>
            </a:r>
            <a:r>
              <a:rPr lang="en-US" altLang="en-US" sz="2400" i="1" dirty="0"/>
              <a:t>h</a:t>
            </a:r>
            <a:r>
              <a:rPr lang="en-US" altLang="en-US" sz="2400" i="1" baseline="-25000" dirty="0"/>
              <a:t>1</a:t>
            </a:r>
            <a:r>
              <a:rPr lang="en-US" altLang="en-US" sz="2400" i="1" dirty="0"/>
              <a:t> </a:t>
            </a:r>
          </a:p>
          <a:p>
            <a:pPr>
              <a:lnSpc>
                <a:spcPct val="80000"/>
              </a:lnSpc>
            </a:pPr>
            <a:r>
              <a:rPr lang="en-US" altLang="en-US" sz="2400" i="1" dirty="0"/>
              <a:t>h</a:t>
            </a:r>
            <a:r>
              <a:rPr lang="en-US" altLang="en-US" sz="2400" i="1" baseline="-25000" dirty="0"/>
              <a:t>2</a:t>
            </a:r>
            <a:r>
              <a:rPr lang="en-US" altLang="en-US" sz="2400" i="1" dirty="0"/>
              <a:t> </a:t>
            </a:r>
            <a:r>
              <a:rPr lang="en-US" altLang="en-US" sz="2400" dirty="0"/>
              <a:t>is better for search: it is guaranteed to expand</a:t>
            </a:r>
          </a:p>
          <a:p>
            <a:pPr>
              <a:lnSpc>
                <a:spcPct val="80000"/>
              </a:lnSpc>
              <a:buFont typeface="Wingdings" panose="05000000000000000000" pitchFamily="2" charset="2"/>
              <a:buNone/>
            </a:pPr>
            <a:r>
              <a:rPr lang="en-US" altLang="en-US" sz="2400" dirty="0"/>
              <a:t>    less nodes.</a:t>
            </a:r>
          </a:p>
          <a:p>
            <a:pPr>
              <a:lnSpc>
                <a:spcPct val="80000"/>
              </a:lnSpc>
            </a:pPr>
            <a:endParaRPr lang="en-US" altLang="en-US" sz="2400" dirty="0"/>
          </a:p>
          <a:p>
            <a:pPr>
              <a:lnSpc>
                <a:spcPct val="80000"/>
              </a:lnSpc>
            </a:pPr>
            <a:r>
              <a:rPr lang="en-US" altLang="en-US" sz="2400" dirty="0"/>
              <a:t>Typical search costs (average number of nodes expanded):</a:t>
            </a:r>
          </a:p>
          <a:p>
            <a:pPr>
              <a:lnSpc>
                <a:spcPct val="80000"/>
              </a:lnSpc>
            </a:pPr>
            <a:endParaRPr lang="en-US" altLang="en-US" sz="2400" i="1" dirty="0"/>
          </a:p>
        </p:txBody>
      </p:sp>
    </p:spTree>
    <p:extLst>
      <p:ext uri="{BB962C8B-B14F-4D97-AF65-F5344CB8AC3E}">
        <p14:creationId xmlns:p14="http://schemas.microsoft.com/office/powerpoint/2010/main" val="34133330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 xmlns:a16="http://schemas.microsoft.com/office/drawing/2014/main" id="{5D338136-5D24-489F-93F7-E874313555C9}"/>
              </a:ext>
            </a:extLst>
          </p:cNvPr>
          <p:cNvSpPr>
            <a:spLocks noGrp="1" noChangeArrowheads="1"/>
          </p:cNvSpPr>
          <p:nvPr>
            <p:ph type="title"/>
          </p:nvPr>
        </p:nvSpPr>
        <p:spPr/>
        <p:txBody>
          <a:bodyPr/>
          <a:lstStyle/>
          <a:p>
            <a:r>
              <a:rPr lang="en-US" altLang="en-US"/>
              <a:t>Relaxed problems</a:t>
            </a:r>
          </a:p>
        </p:txBody>
      </p:sp>
      <p:sp>
        <p:nvSpPr>
          <p:cNvPr id="31747" name="Rectangle 3">
            <a:extLst>
              <a:ext uri="{FF2B5EF4-FFF2-40B4-BE49-F238E27FC236}">
                <a16:creationId xmlns="" xmlns:a16="http://schemas.microsoft.com/office/drawing/2014/main" id="{6B9DED73-4AF6-46BC-8D8E-AECC381E9A85}"/>
              </a:ext>
            </a:extLst>
          </p:cNvPr>
          <p:cNvSpPr>
            <a:spLocks noGrp="1" noChangeArrowheads="1"/>
          </p:cNvSpPr>
          <p:nvPr>
            <p:ph type="body" idx="4294967295"/>
          </p:nvPr>
        </p:nvSpPr>
        <p:spPr>
          <a:xfrm>
            <a:off x="1596372" y="1345360"/>
            <a:ext cx="8193087" cy="4611687"/>
          </a:xfrm>
        </p:spPr>
        <p:txBody>
          <a:bodyPr>
            <a:normAutofit lnSpcReduction="10000"/>
          </a:bodyPr>
          <a:lstStyle/>
          <a:p>
            <a:pPr algn="just">
              <a:lnSpc>
                <a:spcPct val="80000"/>
              </a:lnSpc>
            </a:pPr>
            <a:r>
              <a:rPr lang="en-US" altLang="en-US" dirty="0"/>
              <a:t>A problem with fewer restrictions on the actions is called a </a:t>
            </a:r>
            <a:r>
              <a:rPr lang="en-US" altLang="en-US" dirty="0">
                <a:solidFill>
                  <a:srgbClr val="FF0000"/>
                </a:solidFill>
              </a:rPr>
              <a:t>relaxed problem</a:t>
            </a:r>
            <a:endParaRPr lang="en-US" altLang="en-US" dirty="0"/>
          </a:p>
          <a:p>
            <a:pPr algn="just">
              <a:lnSpc>
                <a:spcPct val="80000"/>
              </a:lnSpc>
            </a:pPr>
            <a:r>
              <a:rPr lang="en-US" altLang="en-US" dirty="0"/>
              <a:t>The cost of an optimal solution to a relaxed problem is an admissible heuristic for the original problem</a:t>
            </a:r>
          </a:p>
          <a:p>
            <a:pPr algn="just">
              <a:lnSpc>
                <a:spcPct val="80000"/>
              </a:lnSpc>
            </a:pPr>
            <a:r>
              <a:rPr lang="en-US" altLang="en-US" dirty="0"/>
              <a:t>If the rules of the 8-puzzle are relaxed so that a tile can move </a:t>
            </a:r>
            <a:r>
              <a:rPr lang="en-US" altLang="en-US" dirty="0">
                <a:solidFill>
                  <a:srgbClr val="FF0000"/>
                </a:solidFill>
              </a:rPr>
              <a:t>anywhere</a:t>
            </a:r>
            <a:r>
              <a:rPr lang="en-US" altLang="en-US" dirty="0"/>
              <a:t>, then </a:t>
            </a:r>
            <a:r>
              <a:rPr lang="en-US" altLang="en-US" i="1" dirty="0"/>
              <a:t>h</a:t>
            </a:r>
            <a:r>
              <a:rPr lang="en-US" altLang="en-US" i="1" baseline="-25000" dirty="0"/>
              <a:t>1</a:t>
            </a:r>
            <a:r>
              <a:rPr lang="en-US" altLang="en-US" i="1" dirty="0"/>
              <a:t>(n) </a:t>
            </a:r>
            <a:r>
              <a:rPr lang="en-US" altLang="en-US" dirty="0"/>
              <a:t>gives the shortest solution</a:t>
            </a:r>
          </a:p>
          <a:p>
            <a:pPr algn="just">
              <a:lnSpc>
                <a:spcPct val="80000"/>
              </a:lnSpc>
            </a:pPr>
            <a:r>
              <a:rPr lang="en-US" altLang="en-US" dirty="0"/>
              <a:t>If the rules are relaxed so that a tile can move to </a:t>
            </a:r>
            <a:r>
              <a:rPr lang="en-US" altLang="en-US" dirty="0">
                <a:solidFill>
                  <a:srgbClr val="FF0000"/>
                </a:solidFill>
              </a:rPr>
              <a:t>any adjacent square,</a:t>
            </a:r>
            <a:r>
              <a:rPr lang="en-US" altLang="en-US" dirty="0"/>
              <a:t> then </a:t>
            </a:r>
            <a:r>
              <a:rPr lang="en-US" altLang="en-US" i="1" dirty="0"/>
              <a:t>h</a:t>
            </a:r>
            <a:r>
              <a:rPr lang="en-US" altLang="en-US" i="1" baseline="-25000" dirty="0"/>
              <a:t>2</a:t>
            </a:r>
            <a:r>
              <a:rPr lang="en-US" altLang="en-US" i="1" dirty="0"/>
              <a:t>(n) </a:t>
            </a:r>
            <a:r>
              <a:rPr lang="en-US" altLang="en-US" dirty="0"/>
              <a:t>gives the shortest solution</a:t>
            </a:r>
          </a:p>
        </p:txBody>
      </p:sp>
    </p:spTree>
    <p:extLst>
      <p:ext uri="{BB962C8B-B14F-4D97-AF65-F5344CB8AC3E}">
        <p14:creationId xmlns:p14="http://schemas.microsoft.com/office/powerpoint/2010/main" val="1682054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Toy problems - Vacuum world</a:t>
            </a:r>
          </a:p>
        </p:txBody>
      </p:sp>
      <p:pic>
        <p:nvPicPr>
          <p:cNvPr id="4" name="Content Placeholder 3">
            <a:extLst>
              <a:ext uri="{FF2B5EF4-FFF2-40B4-BE49-F238E27FC236}">
                <a16:creationId xmlns:a16="http://schemas.microsoft.com/office/drawing/2014/main" xmlns="" id="{E9A69DC6-7960-412C-88E0-97E7A6D3CE86}"/>
              </a:ext>
            </a:extLst>
          </p:cNvPr>
          <p:cNvPicPr>
            <a:picLocks noChangeAspect="1"/>
          </p:cNvPicPr>
          <p:nvPr/>
        </p:nvPicPr>
        <p:blipFill>
          <a:blip r:embed="rId2"/>
          <a:stretch>
            <a:fillRect/>
          </a:stretch>
        </p:blipFill>
        <p:spPr>
          <a:xfrm>
            <a:off x="1779380" y="1417639"/>
            <a:ext cx="4430921" cy="3925887"/>
          </a:xfrm>
          <a:prstGeom prst="rect">
            <a:avLst/>
          </a:prstGeom>
        </p:spPr>
      </p:pic>
      <p:pic>
        <p:nvPicPr>
          <p:cNvPr id="5" name="Content Placeholder 3">
            <a:extLst>
              <a:ext uri="{FF2B5EF4-FFF2-40B4-BE49-F238E27FC236}">
                <a16:creationId xmlns:a16="http://schemas.microsoft.com/office/drawing/2014/main" xmlns="" id="{6710E12A-56D6-453B-9B4C-C9C02D549DBF}"/>
              </a:ext>
            </a:extLst>
          </p:cNvPr>
          <p:cNvPicPr>
            <a:picLocks noChangeAspect="1"/>
          </p:cNvPicPr>
          <p:nvPr/>
        </p:nvPicPr>
        <p:blipFill>
          <a:blip r:embed="rId3"/>
          <a:stretch>
            <a:fillRect/>
          </a:stretch>
        </p:blipFill>
        <p:spPr>
          <a:xfrm>
            <a:off x="6374801" y="1227138"/>
            <a:ext cx="4037820" cy="4116387"/>
          </a:xfrm>
          <a:prstGeom prst="rect">
            <a:avLst/>
          </a:prstGeom>
        </p:spPr>
      </p:pic>
    </p:spTree>
    <p:extLst>
      <p:ext uri="{BB962C8B-B14F-4D97-AF65-F5344CB8AC3E}">
        <p14:creationId xmlns:p14="http://schemas.microsoft.com/office/powerpoint/2010/main" val="26186113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271832-CE7F-4FCF-89A1-8355D473E08F}"/>
              </a:ext>
            </a:extLst>
          </p:cNvPr>
          <p:cNvSpPr>
            <a:spLocks noGrp="1"/>
          </p:cNvSpPr>
          <p:nvPr>
            <p:ph type="title"/>
          </p:nvPr>
        </p:nvSpPr>
        <p:spPr/>
        <p:txBody>
          <a:bodyPr/>
          <a:lstStyle/>
          <a:p>
            <a:r>
              <a:rPr lang="en-US" dirty="0"/>
              <a:t>Uninformed Search Strategies</a:t>
            </a:r>
            <a:endParaRPr lang="en-IN" dirty="0"/>
          </a:p>
        </p:txBody>
      </p:sp>
      <p:sp>
        <p:nvSpPr>
          <p:cNvPr id="3" name="Content Placeholder 2">
            <a:extLst>
              <a:ext uri="{FF2B5EF4-FFF2-40B4-BE49-F238E27FC236}">
                <a16:creationId xmlns="" xmlns:a16="http://schemas.microsoft.com/office/drawing/2014/main" id="{8FA6B7A1-8CCA-4B34-AEBD-419A56803010}"/>
              </a:ext>
            </a:extLst>
          </p:cNvPr>
          <p:cNvSpPr>
            <a:spLocks noGrp="1"/>
          </p:cNvSpPr>
          <p:nvPr>
            <p:ph idx="4294967295"/>
          </p:nvPr>
        </p:nvSpPr>
        <p:spPr>
          <a:xfrm>
            <a:off x="0" y="1600200"/>
            <a:ext cx="10972800" cy="4525963"/>
          </a:xfrm>
        </p:spPr>
        <p:txBody>
          <a:bodyPr>
            <a:normAutofit/>
          </a:bodyPr>
          <a:lstStyle/>
          <a:p>
            <a:r>
              <a:rPr lang="en-US" dirty="0">
                <a:latin typeface="Times New Roman" panose="02020603050405020304" pitchFamily="18" charset="0"/>
                <a:cs typeface="Times New Roman" panose="02020603050405020304" pitchFamily="18" charset="0"/>
              </a:rPr>
              <a:t>Also called </a:t>
            </a:r>
            <a:r>
              <a:rPr lang="en-US" dirty="0">
                <a:highlight>
                  <a:srgbClr val="FFFF00"/>
                </a:highlight>
                <a:latin typeface="Times New Roman" panose="02020603050405020304" pitchFamily="18" charset="0"/>
                <a:cs typeface="Times New Roman" panose="02020603050405020304" pitchFamily="18" charset="0"/>
              </a:rPr>
              <a:t>blind search</a:t>
            </a:r>
          </a:p>
          <a:p>
            <a:pPr algn="l"/>
            <a:r>
              <a:rPr lang="en-US" dirty="0">
                <a:latin typeface="Times New Roman" panose="02020603050405020304" pitchFamily="18" charset="0"/>
                <a:cs typeface="Times New Roman" panose="02020603050405020304" pitchFamily="18" charset="0"/>
              </a:rPr>
              <a:t>T</a:t>
            </a:r>
            <a:r>
              <a:rPr lang="en-US" b="0" i="0" u="none" strike="noStrike" baseline="0" dirty="0">
                <a:latin typeface="Times New Roman" panose="02020603050405020304" pitchFamily="18" charset="0"/>
                <a:cs typeface="Times New Roman" panose="02020603050405020304" pitchFamily="18" charset="0"/>
              </a:rPr>
              <a:t>he strategies have </a:t>
            </a:r>
            <a:r>
              <a:rPr lang="en-US" b="0" i="0" u="none" strike="noStrike" baseline="0" dirty="0">
                <a:highlight>
                  <a:srgbClr val="FFFF00"/>
                </a:highlight>
                <a:latin typeface="Times New Roman" panose="02020603050405020304" pitchFamily="18" charset="0"/>
                <a:cs typeface="Times New Roman" panose="02020603050405020304" pitchFamily="18" charset="0"/>
              </a:rPr>
              <a:t>no additional information </a:t>
            </a:r>
            <a:r>
              <a:rPr lang="en-US" b="0" i="0" u="none" strike="noStrike" baseline="0" dirty="0">
                <a:latin typeface="Times New Roman" panose="02020603050405020304" pitchFamily="18" charset="0"/>
                <a:cs typeface="Times New Roman" panose="02020603050405020304" pitchFamily="18" charset="0"/>
              </a:rPr>
              <a:t>about states beyond that provided in the problem definition.</a:t>
            </a:r>
          </a:p>
          <a:p>
            <a:pPr algn="l"/>
            <a:r>
              <a:rPr lang="en-US" b="0" i="0" u="none" strike="noStrike" baseline="0" dirty="0">
                <a:latin typeface="Times New Roman" panose="02020603050405020304" pitchFamily="18" charset="0"/>
                <a:cs typeface="Times New Roman" panose="02020603050405020304" pitchFamily="18" charset="0"/>
              </a:rPr>
              <a:t>All they can do is generate successors and distinguish a goal state from a non-goal state.</a:t>
            </a:r>
          </a:p>
          <a:p>
            <a:pPr algn="l"/>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437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1623A1-8895-440B-97FD-61EAA94358DF}"/>
              </a:ext>
            </a:extLst>
          </p:cNvPr>
          <p:cNvSpPr>
            <a:spLocks noGrp="1"/>
          </p:cNvSpPr>
          <p:nvPr>
            <p:ph type="title"/>
          </p:nvPr>
        </p:nvSpPr>
        <p:spPr/>
        <p:txBody>
          <a:bodyPr/>
          <a:lstStyle/>
          <a:p>
            <a:r>
              <a:rPr lang="en-US" dirty="0"/>
              <a:t>Uninformed Search Strategies</a:t>
            </a:r>
            <a:endParaRPr lang="en-IN" dirty="0"/>
          </a:p>
        </p:txBody>
      </p:sp>
      <p:sp>
        <p:nvSpPr>
          <p:cNvPr id="3" name="Content Placeholder 2">
            <a:extLst>
              <a:ext uri="{FF2B5EF4-FFF2-40B4-BE49-F238E27FC236}">
                <a16:creationId xmlns="" xmlns:a16="http://schemas.microsoft.com/office/drawing/2014/main" id="{95CC1B1B-C621-4C1A-841B-966B72AD0B1A}"/>
              </a:ext>
            </a:extLst>
          </p:cNvPr>
          <p:cNvSpPr>
            <a:spLocks noGrp="1"/>
          </p:cNvSpPr>
          <p:nvPr>
            <p:ph idx="4294967295"/>
          </p:nvPr>
        </p:nvSpPr>
        <p:spPr>
          <a:xfrm>
            <a:off x="0" y="1600200"/>
            <a:ext cx="10972800" cy="4525963"/>
          </a:xfrm>
        </p:spPr>
        <p:txBody>
          <a:bodyPr>
            <a:normAutofit/>
          </a:bodyPr>
          <a:lstStyle/>
          <a:p>
            <a:pPr algn="l"/>
            <a:r>
              <a:rPr lang="en-IN" dirty="0">
                <a:latin typeface="Times New Roman" panose="02020603050405020304" pitchFamily="18" charset="0"/>
                <a:cs typeface="Times New Roman" panose="02020603050405020304" pitchFamily="18" charset="0"/>
              </a:rPr>
              <a:t>The </a:t>
            </a:r>
            <a:r>
              <a:rPr lang="en-IN" b="0" i="0" u="none" strike="noStrike" baseline="0" dirty="0">
                <a:latin typeface="Times New Roman" panose="02020603050405020304" pitchFamily="18" charset="0"/>
                <a:cs typeface="Times New Roman" panose="02020603050405020304" pitchFamily="18" charset="0"/>
              </a:rPr>
              <a:t>search strategies </a:t>
            </a:r>
            <a:r>
              <a:rPr lang="en-US" b="0" i="0" u="none" strike="noStrike" baseline="0" dirty="0">
                <a:latin typeface="Times New Roman" panose="02020603050405020304" pitchFamily="18" charset="0"/>
                <a:cs typeface="Times New Roman" panose="02020603050405020304" pitchFamily="18" charset="0"/>
              </a:rPr>
              <a:t>are distinguished by the </a:t>
            </a:r>
            <a:r>
              <a:rPr lang="en-US" b="0" i="1" u="none" strike="noStrike" baseline="0" dirty="0">
                <a:latin typeface="Times New Roman" panose="02020603050405020304" pitchFamily="18" charset="0"/>
                <a:cs typeface="Times New Roman" panose="02020603050405020304" pitchFamily="18" charset="0"/>
              </a:rPr>
              <a:t>order </a:t>
            </a:r>
            <a:r>
              <a:rPr lang="en-US" b="0" i="0" u="none" strike="noStrike" baseline="0" dirty="0">
                <a:latin typeface="Times New Roman" panose="02020603050405020304" pitchFamily="18" charset="0"/>
                <a:cs typeface="Times New Roman" panose="02020603050405020304" pitchFamily="18" charset="0"/>
              </a:rPr>
              <a:t>in which nodes are expanded into:</a:t>
            </a:r>
          </a:p>
          <a:p>
            <a:pPr lvl="1"/>
            <a:r>
              <a:rPr lang="en-US" sz="2800" dirty="0">
                <a:latin typeface="Times New Roman" panose="02020603050405020304" pitchFamily="18" charset="0"/>
                <a:cs typeface="Times New Roman" panose="02020603050405020304" pitchFamily="18" charset="0"/>
              </a:rPr>
              <a:t>Breadth First Search</a:t>
            </a:r>
          </a:p>
          <a:p>
            <a:pPr lvl="1"/>
            <a:r>
              <a:rPr lang="en-US" sz="2800" dirty="0">
                <a:latin typeface="Times New Roman" panose="02020603050405020304" pitchFamily="18" charset="0"/>
                <a:cs typeface="Times New Roman" panose="02020603050405020304" pitchFamily="18" charset="0"/>
              </a:rPr>
              <a:t>Uniform Cost Search</a:t>
            </a:r>
          </a:p>
          <a:p>
            <a:pPr lvl="1"/>
            <a:r>
              <a:rPr lang="en-US" sz="2800" dirty="0">
                <a:latin typeface="Times New Roman" panose="02020603050405020304" pitchFamily="18" charset="0"/>
                <a:cs typeface="Times New Roman" panose="02020603050405020304" pitchFamily="18" charset="0"/>
              </a:rPr>
              <a:t>Depth First Search</a:t>
            </a:r>
          </a:p>
          <a:p>
            <a:pPr lvl="1"/>
            <a:r>
              <a:rPr lang="en-US" sz="2800" dirty="0">
                <a:latin typeface="Times New Roman" panose="02020603050405020304" pitchFamily="18" charset="0"/>
                <a:cs typeface="Times New Roman" panose="02020603050405020304" pitchFamily="18" charset="0"/>
              </a:rPr>
              <a:t>Depth Limited Search</a:t>
            </a:r>
          </a:p>
          <a:p>
            <a:pPr lvl="1"/>
            <a:r>
              <a:rPr lang="en-US" sz="2800" dirty="0">
                <a:latin typeface="Times New Roman" panose="02020603050405020304" pitchFamily="18" charset="0"/>
                <a:cs typeface="Times New Roman" panose="02020603050405020304" pitchFamily="18" charset="0"/>
              </a:rPr>
              <a:t>Iterative Deepening Search</a:t>
            </a:r>
          </a:p>
          <a:p>
            <a:pPr lvl="1"/>
            <a:r>
              <a:rPr lang="en-US" sz="2800" dirty="0">
                <a:latin typeface="Times New Roman" panose="02020603050405020304" pitchFamily="18" charset="0"/>
                <a:cs typeface="Times New Roman" panose="02020603050405020304" pitchFamily="18" charset="0"/>
              </a:rPr>
              <a:t>Bidirectional Search</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89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BAE399-9A4C-42E5-BF50-AC7B3CC56C0A}"/>
              </a:ext>
            </a:extLst>
          </p:cNvPr>
          <p:cNvSpPr>
            <a:spLocks noGrp="1"/>
          </p:cNvSpPr>
          <p:nvPr>
            <p:ph type="title"/>
          </p:nvPr>
        </p:nvSpPr>
        <p:spPr>
          <a:xfrm>
            <a:off x="609600" y="274638"/>
            <a:ext cx="10972800" cy="702515"/>
          </a:xfrm>
        </p:spPr>
        <p:txBody>
          <a:bodyPr>
            <a:normAutofit fontScale="90000"/>
          </a:bodyPr>
          <a:lstStyle/>
          <a:p>
            <a:r>
              <a:rPr lang="en-US" dirty="0"/>
              <a:t>Breadth First Search (BFS)</a:t>
            </a:r>
            <a:endParaRPr lang="en-IN" dirty="0"/>
          </a:p>
        </p:txBody>
      </p:sp>
      <p:sp>
        <p:nvSpPr>
          <p:cNvPr id="3" name="Content Placeholder 2">
            <a:extLst>
              <a:ext uri="{FF2B5EF4-FFF2-40B4-BE49-F238E27FC236}">
                <a16:creationId xmlns="" xmlns:a16="http://schemas.microsoft.com/office/drawing/2014/main" id="{EC2EEC0B-C252-479E-B495-1C27CDB2C5D0}"/>
              </a:ext>
            </a:extLst>
          </p:cNvPr>
          <p:cNvSpPr>
            <a:spLocks noGrp="1"/>
          </p:cNvSpPr>
          <p:nvPr>
            <p:ph idx="4294967295"/>
          </p:nvPr>
        </p:nvSpPr>
        <p:spPr>
          <a:xfrm>
            <a:off x="609600" y="986118"/>
            <a:ext cx="10515600" cy="4351338"/>
          </a:xfrm>
        </p:spPr>
        <p:txBody>
          <a:bodyPr>
            <a:normAutofit/>
          </a:bodyPr>
          <a:lstStyle/>
          <a:p>
            <a:pPr algn="l"/>
            <a:r>
              <a:rPr lang="en-US" sz="2400" dirty="0">
                <a:latin typeface="Times New Roman" panose="02020603050405020304" pitchFamily="18" charset="0"/>
                <a:cs typeface="Times New Roman" panose="02020603050405020304" pitchFamily="18" charset="0"/>
              </a:rPr>
              <a:t>S</a:t>
            </a:r>
            <a:r>
              <a:rPr lang="en-US" sz="2400" b="0" i="0" u="none" strike="noStrike" baseline="0" dirty="0">
                <a:latin typeface="Times New Roman" panose="02020603050405020304" pitchFamily="18" charset="0"/>
                <a:cs typeface="Times New Roman" panose="02020603050405020304" pitchFamily="18" charset="0"/>
              </a:rPr>
              <a:t>imple strategy in which the root node is expanded first, then all the successors of the root node are expanded next, then </a:t>
            </a:r>
            <a:r>
              <a:rPr lang="en-US" sz="2400" b="0" i="1" u="none" strike="noStrike" baseline="0" dirty="0">
                <a:latin typeface="Times New Roman" panose="02020603050405020304" pitchFamily="18" charset="0"/>
                <a:cs typeface="Times New Roman" panose="02020603050405020304" pitchFamily="18" charset="0"/>
              </a:rPr>
              <a:t>their </a:t>
            </a:r>
            <a:r>
              <a:rPr lang="en-US" sz="2400" b="0" i="0" u="none" strike="noStrike" baseline="0" dirty="0">
                <a:latin typeface="Times New Roman" panose="02020603050405020304" pitchFamily="18" charset="0"/>
                <a:cs typeface="Times New Roman" panose="02020603050405020304" pitchFamily="18" charset="0"/>
              </a:rPr>
              <a:t>successors, and so on.</a:t>
            </a:r>
          </a:p>
          <a:p>
            <a:pPr algn="l"/>
            <a:r>
              <a:rPr lang="en-US" sz="2400" dirty="0">
                <a:latin typeface="Times New Roman" panose="02020603050405020304" pitchFamily="18" charset="0"/>
                <a:cs typeface="Times New Roman" panose="02020603050405020304" pitchFamily="18" charset="0"/>
              </a:rPr>
              <a:t>A</a:t>
            </a:r>
            <a:r>
              <a:rPr lang="en-US" sz="2400" b="0" i="0" u="none" strike="noStrike" baseline="0" dirty="0">
                <a:latin typeface="Times New Roman" panose="02020603050405020304" pitchFamily="18" charset="0"/>
                <a:cs typeface="Times New Roman" panose="02020603050405020304" pitchFamily="18" charset="0"/>
              </a:rPr>
              <a:t>ll the nodes are expanded at a given depth in the search tree before any nodes at the next </a:t>
            </a:r>
            <a:r>
              <a:rPr lang="en-IN" sz="2400" b="0" i="0" u="none" strike="noStrike" baseline="0" dirty="0">
                <a:latin typeface="Times New Roman" panose="02020603050405020304" pitchFamily="18" charset="0"/>
                <a:cs typeface="Times New Roman" panose="02020603050405020304" pitchFamily="18" charset="0"/>
              </a:rPr>
              <a:t>level are expanded.</a:t>
            </a:r>
          </a:p>
          <a:p>
            <a:pPr algn="l"/>
            <a:r>
              <a:rPr lang="en-US" sz="2400" dirty="0">
                <a:latin typeface="Times New Roman" panose="02020603050405020304" pitchFamily="18" charset="0"/>
                <a:cs typeface="Times New Roman" panose="02020603050405020304" pitchFamily="18" charset="0"/>
              </a:rPr>
              <a:t>T</a:t>
            </a:r>
            <a:r>
              <a:rPr lang="en-US" sz="2400" b="0" i="0" u="none" strike="noStrike" baseline="0" dirty="0">
                <a:latin typeface="Times New Roman" panose="02020603050405020304" pitchFamily="18" charset="0"/>
                <a:cs typeface="Times New Roman" panose="02020603050405020304" pitchFamily="18" charset="0"/>
              </a:rPr>
              <a:t>he </a:t>
            </a:r>
            <a:r>
              <a:rPr lang="en-US" sz="2400" b="0" i="1" u="none" strike="noStrike" baseline="0" dirty="0">
                <a:latin typeface="Times New Roman" panose="02020603050405020304" pitchFamily="18" charset="0"/>
                <a:cs typeface="Times New Roman" panose="02020603050405020304" pitchFamily="18" charset="0"/>
              </a:rPr>
              <a:t>shallowest </a:t>
            </a:r>
            <a:r>
              <a:rPr lang="en-US" sz="2400" b="0" i="0" u="none" strike="noStrike" baseline="0" dirty="0">
                <a:latin typeface="Times New Roman" panose="02020603050405020304" pitchFamily="18" charset="0"/>
                <a:cs typeface="Times New Roman" panose="02020603050405020304" pitchFamily="18" charset="0"/>
              </a:rPr>
              <a:t>unexpanded node is chosen for expansion.</a:t>
            </a:r>
            <a:endParaRPr lang="en-IN" sz="2400" dirty="0">
              <a:latin typeface="Times New Roman" panose="02020603050405020304" pitchFamily="18" charset="0"/>
              <a:cs typeface="Times New Roman" panose="02020603050405020304" pitchFamily="18" charset="0"/>
            </a:endParaRPr>
          </a:p>
          <a:p>
            <a:pPr algn="l"/>
            <a:r>
              <a:rPr lang="en-US" sz="2400" b="0" i="0" u="none" strike="noStrike" baseline="0" dirty="0">
                <a:latin typeface="Times New Roman" panose="02020603050405020304" pitchFamily="18" charset="0"/>
                <a:cs typeface="Times New Roman" panose="02020603050405020304" pitchFamily="18" charset="0"/>
              </a:rPr>
              <a:t>This is achieved very simply by using a </a:t>
            </a:r>
            <a:r>
              <a:rPr lang="en-US" sz="2400" b="0" i="0" u="none" strike="noStrike" baseline="0" dirty="0">
                <a:highlight>
                  <a:srgbClr val="FFFF00"/>
                </a:highlight>
                <a:latin typeface="Times New Roman" panose="02020603050405020304" pitchFamily="18" charset="0"/>
                <a:cs typeface="Times New Roman" panose="02020603050405020304" pitchFamily="18" charset="0"/>
              </a:rPr>
              <a:t>FIFO queue.</a:t>
            </a:r>
          </a:p>
          <a:p>
            <a:pPr algn="l"/>
            <a:r>
              <a:rPr lang="en-US" sz="2400" b="0" i="0" u="none" strike="noStrike" baseline="0" dirty="0">
                <a:latin typeface="Times New Roman" panose="02020603050405020304" pitchFamily="18" charset="0"/>
                <a:cs typeface="Times New Roman" panose="02020603050405020304" pitchFamily="18" charset="0"/>
              </a:rPr>
              <a:t>Goal test is applied to each node when it is </a:t>
            </a:r>
            <a:r>
              <a:rPr lang="en-US" sz="2400" b="0" i="1" u="none" strike="noStrike" baseline="0" dirty="0">
                <a:latin typeface="Times New Roman" panose="02020603050405020304" pitchFamily="18" charset="0"/>
                <a:cs typeface="Times New Roman" panose="02020603050405020304" pitchFamily="18" charset="0"/>
              </a:rPr>
              <a:t>generated</a:t>
            </a:r>
            <a:r>
              <a:rPr lang="en-US" sz="2400" dirty="0">
                <a:latin typeface="Times New Roman" panose="02020603050405020304" pitchFamily="18" charset="0"/>
                <a:cs typeface="Times New Roman" panose="02020603050405020304" pitchFamily="18" charset="0"/>
              </a:rPr>
              <a:t>.</a:t>
            </a:r>
          </a:p>
          <a:p>
            <a:pPr algn="l"/>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 xmlns:a16="http://schemas.microsoft.com/office/drawing/2014/main" id="{37299EE7-7456-40ED-AF1C-2A04FD6C75B3}"/>
              </a:ext>
            </a:extLst>
          </p:cNvPr>
          <p:cNvPicPr>
            <a:picLocks noChangeAspect="1"/>
          </p:cNvPicPr>
          <p:nvPr/>
        </p:nvPicPr>
        <p:blipFill>
          <a:blip r:embed="rId2"/>
          <a:stretch>
            <a:fillRect/>
          </a:stretch>
        </p:blipFill>
        <p:spPr>
          <a:xfrm>
            <a:off x="1013692" y="4075953"/>
            <a:ext cx="8924925" cy="2505075"/>
          </a:xfrm>
          <a:prstGeom prst="rect">
            <a:avLst/>
          </a:prstGeom>
        </p:spPr>
      </p:pic>
    </p:spTree>
    <p:extLst>
      <p:ext uri="{BB962C8B-B14F-4D97-AF65-F5344CB8AC3E}">
        <p14:creationId xmlns:p14="http://schemas.microsoft.com/office/powerpoint/2010/main" val="285055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TotalTime>
  <Words>2221</Words>
  <Application>Microsoft Office PowerPoint</Application>
  <PresentationFormat>Widescreen</PresentationFormat>
  <Paragraphs>278</Paragraphs>
  <Slides>59</Slides>
  <Notes>29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59</vt:i4>
      </vt:variant>
    </vt:vector>
  </HeadingPairs>
  <TitlesOfParts>
    <vt:vector size="71" baseType="lpstr">
      <vt:lpstr>Arial</vt:lpstr>
      <vt:lpstr>Calibri</vt:lpstr>
      <vt:lpstr>CMMI10</vt:lpstr>
      <vt:lpstr>CMMI8</vt:lpstr>
      <vt:lpstr>CMR10</vt:lpstr>
      <vt:lpstr>CMR8</vt:lpstr>
      <vt:lpstr>CMSY6</vt:lpstr>
      <vt:lpstr>Courier New</vt:lpstr>
      <vt:lpstr>Tahoma</vt:lpstr>
      <vt:lpstr>Times New Roman</vt:lpstr>
      <vt:lpstr>Wingdings</vt:lpstr>
      <vt:lpstr>1_Office Theme</vt:lpstr>
      <vt:lpstr> </vt:lpstr>
      <vt:lpstr>PRINCIPLES OF  ARTIFICIAL INTELLIGENCE  (AI19341)</vt:lpstr>
      <vt:lpstr>SYLLABUS</vt:lpstr>
      <vt:lpstr>Problem Solving Agent </vt:lpstr>
      <vt:lpstr>Problem Solving Agent-Approach</vt:lpstr>
      <vt:lpstr>Toy problems - Vacuum world</vt:lpstr>
      <vt:lpstr>Uninformed Search Strategies</vt:lpstr>
      <vt:lpstr>Uninformed Search Strategies</vt:lpstr>
      <vt:lpstr>Breadth First Search (BFS)</vt:lpstr>
      <vt:lpstr>Breadth First Search (BFS)</vt:lpstr>
      <vt:lpstr>Properties of BFS</vt:lpstr>
      <vt:lpstr>BFS-Example(To find a route from S-G)</vt:lpstr>
      <vt:lpstr>Uniform Cost Search (UCS)</vt:lpstr>
      <vt:lpstr>Uniform Cost Search (UCS) Find path from Sibiu to Bucharest</vt:lpstr>
      <vt:lpstr>Uniform Cost Search (UCS)</vt:lpstr>
      <vt:lpstr>Properties of UCS</vt:lpstr>
      <vt:lpstr>Depth First Search (DFS)</vt:lpstr>
      <vt:lpstr>DFS- Example (To find a route from S-G)</vt:lpstr>
      <vt:lpstr>Properties of DFS</vt:lpstr>
      <vt:lpstr>Depth Limited Search (DLS)</vt:lpstr>
      <vt:lpstr>Depth Limited Search (DLS)</vt:lpstr>
      <vt:lpstr>DLS-Example ( Find a path from A-E)</vt:lpstr>
      <vt:lpstr>Properties of DLS</vt:lpstr>
      <vt:lpstr>Iterative Deepening DFS (IDS)</vt:lpstr>
      <vt:lpstr>Iterative Deepening DFS (IDS)</vt:lpstr>
      <vt:lpstr>Iterative Deepening DFS (IDS)</vt:lpstr>
      <vt:lpstr>Iterative Deepening DFS (IDS)</vt:lpstr>
      <vt:lpstr>Properties of IDS</vt:lpstr>
      <vt:lpstr>Bidirectional search</vt:lpstr>
      <vt:lpstr>Bidirectional search</vt:lpstr>
      <vt:lpstr>Comparing Uninformed Search Strategies</vt:lpstr>
      <vt:lpstr>INFORMED (HEURISTIC) SEARCH STRATEGIES</vt:lpstr>
      <vt:lpstr>Best-first search</vt:lpstr>
      <vt:lpstr>Romania with straight-line dist.</vt:lpstr>
      <vt:lpstr>Greedy best-first search</vt:lpstr>
      <vt:lpstr>Greedy best-first search example</vt:lpstr>
      <vt:lpstr>Greedy best-first search example</vt:lpstr>
      <vt:lpstr>Greedy best-first search example</vt:lpstr>
      <vt:lpstr>Greedy best-first search example</vt:lpstr>
      <vt:lpstr>Properties of greedy best-first search</vt:lpstr>
      <vt:lpstr>A* search</vt:lpstr>
      <vt:lpstr>A* search example</vt:lpstr>
      <vt:lpstr>A* search example</vt:lpstr>
      <vt:lpstr>A* search example</vt:lpstr>
      <vt:lpstr>A* search example</vt:lpstr>
      <vt:lpstr>A* search example</vt:lpstr>
      <vt:lpstr>A* search example</vt:lpstr>
      <vt:lpstr>             Admissible heuristics</vt:lpstr>
      <vt:lpstr>Optimality of A* (proof)</vt:lpstr>
      <vt:lpstr>Optimality of A* (proof)</vt:lpstr>
      <vt:lpstr>Consistent Heuristics</vt:lpstr>
      <vt:lpstr>Optimality of A*</vt:lpstr>
      <vt:lpstr>Properties of A*</vt:lpstr>
      <vt:lpstr>Memory Bounded Heuristic Search: Recursive BFS</vt:lpstr>
      <vt:lpstr>RBFS: </vt:lpstr>
      <vt:lpstr>Simple Memory Bounded A*</vt:lpstr>
      <vt:lpstr>Admissible heuristics</vt:lpstr>
      <vt:lpstr>Dominance</vt:lpstr>
      <vt:lpstr>Relaxed problems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SUMANTA</dc:creator>
  <cp:lastModifiedBy>SUMANTA</cp:lastModifiedBy>
  <cp:revision>15</cp:revision>
  <dcterms:created xsi:type="dcterms:W3CDTF">2023-07-15T08:06:03Z</dcterms:created>
  <dcterms:modified xsi:type="dcterms:W3CDTF">2023-07-19T07:20:31Z</dcterms:modified>
</cp:coreProperties>
</file>